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644" r:id="rId3"/>
    <p:sldId id="746" r:id="rId4"/>
    <p:sldId id="745" r:id="rId5"/>
    <p:sldId id="728" r:id="rId6"/>
    <p:sldId id="653" r:id="rId7"/>
    <p:sldId id="689" r:id="rId8"/>
    <p:sldId id="710" r:id="rId9"/>
    <p:sldId id="711" r:id="rId10"/>
    <p:sldId id="712" r:id="rId11"/>
    <p:sldId id="713" r:id="rId12"/>
    <p:sldId id="714" r:id="rId13"/>
    <p:sldId id="688" r:id="rId14"/>
    <p:sldId id="665" r:id="rId15"/>
    <p:sldId id="719" r:id="rId16"/>
    <p:sldId id="720" r:id="rId17"/>
    <p:sldId id="721" r:id="rId18"/>
    <p:sldId id="715" r:id="rId19"/>
    <p:sldId id="729" r:id="rId20"/>
    <p:sldId id="730" r:id="rId21"/>
    <p:sldId id="731" r:id="rId22"/>
    <p:sldId id="722" r:id="rId23"/>
    <p:sldId id="723" r:id="rId24"/>
    <p:sldId id="725" r:id="rId25"/>
    <p:sldId id="724" r:id="rId26"/>
    <p:sldId id="735" r:id="rId27"/>
    <p:sldId id="726" r:id="rId28"/>
    <p:sldId id="736" r:id="rId29"/>
    <p:sldId id="738" r:id="rId30"/>
    <p:sldId id="739" r:id="rId31"/>
    <p:sldId id="734" r:id="rId32"/>
    <p:sldId id="737" r:id="rId33"/>
    <p:sldId id="741" r:id="rId34"/>
    <p:sldId id="740" r:id="rId35"/>
    <p:sldId id="742" r:id="rId36"/>
    <p:sldId id="748" r:id="rId37"/>
    <p:sldId id="743" r:id="rId38"/>
    <p:sldId id="747" r:id="rId39"/>
    <p:sldId id="744" r:id="rId40"/>
    <p:sldId id="300" r:id="rId41"/>
    <p:sldId id="288" r:id="rId42"/>
  </p:sldIdLst>
  <p:sldSz cx="12192000" cy="6858000"/>
  <p:notesSz cx="6954838" cy="93091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C6C"/>
    <a:srgbClr val="495666"/>
    <a:srgbClr val="836543"/>
    <a:srgbClr val="291605"/>
    <a:srgbClr val="FECF02"/>
    <a:srgbClr val="202B3D"/>
    <a:srgbClr val="DCD8D1"/>
    <a:srgbClr val="AC9E96"/>
    <a:srgbClr val="6A5145"/>
    <a:srgbClr val="2A3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57990-B5F0-4C2F-99D9-9C9B6662A1B9}" v="787" dt="2023-02-19T19:21:53.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477" autoAdjust="0"/>
  </p:normalViewPr>
  <p:slideViewPr>
    <p:cSldViewPr snapToGrid="0">
      <p:cViewPr varScale="1">
        <p:scale>
          <a:sx n="124" d="100"/>
          <a:sy n="124" d="100"/>
        </p:scale>
        <p:origin x="640"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77400AE4-637C-4673-822E-6834128C0974}"/>
    <pc:docChg chg="undo custSel addSld modSld sldOrd">
      <pc:chgData name="Dan Bridges" userId="8b87ab884fe90637" providerId="LiveId" clId="{77400AE4-637C-4673-822E-6834128C0974}" dt="2023-02-18T09:13:32.704" v="282" actId="5793"/>
      <pc:docMkLst>
        <pc:docMk/>
      </pc:docMkLst>
      <pc:sldChg chg="addSp delSp modSp mod">
        <pc:chgData name="Dan Bridges" userId="8b87ab884fe90637" providerId="LiveId" clId="{77400AE4-637C-4673-822E-6834128C0974}" dt="2023-02-18T09:13:32.704" v="282" actId="5793"/>
        <pc:sldMkLst>
          <pc:docMk/>
          <pc:sldMk cId="2008394290" sldId="743"/>
        </pc:sldMkLst>
        <pc:spChg chg="add del mod">
          <ac:chgData name="Dan Bridges" userId="8b87ab884fe90637" providerId="LiveId" clId="{77400AE4-637C-4673-822E-6834128C0974}" dt="2023-02-18T09:13:32.704" v="282" actId="5793"/>
          <ac:spMkLst>
            <pc:docMk/>
            <pc:sldMk cId="2008394290" sldId="743"/>
            <ac:spMk id="5" creationId="{8C59D63E-A694-423A-1958-0D786B13D6CC}"/>
          </ac:spMkLst>
        </pc:spChg>
      </pc:sldChg>
      <pc:sldChg chg="modAnim">
        <pc:chgData name="Dan Bridges" userId="8b87ab884fe90637" providerId="LiveId" clId="{77400AE4-637C-4673-822E-6834128C0974}" dt="2023-02-18T08:28:48.512" v="0"/>
        <pc:sldMkLst>
          <pc:docMk/>
          <pc:sldMk cId="4145737184" sldId="746"/>
        </pc:sldMkLst>
      </pc:sldChg>
      <pc:sldChg chg="add">
        <pc:chgData name="Dan Bridges" userId="8b87ab884fe90637" providerId="LiveId" clId="{77400AE4-637C-4673-822E-6834128C0974}" dt="2023-02-18T09:04:55.573" v="1" actId="2890"/>
        <pc:sldMkLst>
          <pc:docMk/>
          <pc:sldMk cId="3136380525" sldId="747"/>
        </pc:sldMkLst>
      </pc:sldChg>
      <pc:sldChg chg="modSp add mod ord modAnim">
        <pc:chgData name="Dan Bridges" userId="8b87ab884fe90637" providerId="LiveId" clId="{77400AE4-637C-4673-822E-6834128C0974}" dt="2023-02-18T09:12:57.044" v="254"/>
        <pc:sldMkLst>
          <pc:docMk/>
          <pc:sldMk cId="3475464906" sldId="748"/>
        </pc:sldMkLst>
        <pc:spChg chg="mod">
          <ac:chgData name="Dan Bridges" userId="8b87ab884fe90637" providerId="LiveId" clId="{77400AE4-637C-4673-822E-6834128C0974}" dt="2023-02-18T09:06:32.269" v="69" actId="20577"/>
          <ac:spMkLst>
            <pc:docMk/>
            <pc:sldMk cId="3475464906" sldId="748"/>
            <ac:spMk id="5" creationId="{8C59D63E-A694-423A-1958-0D786B13D6CC}"/>
          </ac:spMkLst>
        </pc:spChg>
        <pc:spChg chg="mod">
          <ac:chgData name="Dan Bridges" userId="8b87ab884fe90637" providerId="LiveId" clId="{77400AE4-637C-4673-822E-6834128C0974}" dt="2023-02-18T09:11:01.481" v="251" actId="1076"/>
          <ac:spMkLst>
            <pc:docMk/>
            <pc:sldMk cId="3475464906" sldId="748"/>
            <ac:spMk id="9" creationId="{AB07B990-61B4-4BE6-AEC4-DF9E623334A6}"/>
          </ac:spMkLst>
        </pc:spChg>
      </pc:sldChg>
    </pc:docChg>
  </pc:docChgLst>
  <pc:docChgLst>
    <pc:chgData name="Dan Bridges" userId="8b87ab884fe90637" providerId="LiveId" clId="{99357990-B5F0-4C2F-99D9-9C9B6662A1B9}"/>
    <pc:docChg chg="custSel addSld delSld modSld replTag delTag">
      <pc:chgData name="Dan Bridges" userId="8b87ab884fe90637" providerId="LiveId" clId="{99357990-B5F0-4C2F-99D9-9C9B6662A1B9}" dt="2023-02-19T19:21:53.925" v="1661"/>
      <pc:docMkLst>
        <pc:docMk/>
      </pc:docMkLst>
      <pc:sldChg chg="modTransition replTag">
        <pc:chgData name="Dan Bridges" userId="8b87ab884fe90637" providerId="LiveId" clId="{99357990-B5F0-4C2F-99D9-9C9B6662A1B9}" dt="2023-02-19T19:21:53.925" v="1661"/>
        <pc:sldMkLst>
          <pc:docMk/>
          <pc:sldMk cId="1346220272" sldId="300"/>
        </pc:sldMkLst>
      </pc:sldChg>
      <pc:sldChg chg="modTransition replTag">
        <pc:chgData name="Dan Bridges" userId="8b87ab884fe90637" providerId="LiveId" clId="{99357990-B5F0-4C2F-99D9-9C9B6662A1B9}" dt="2023-02-19T18:41:16.655" v="1647"/>
        <pc:sldMkLst>
          <pc:docMk/>
          <pc:sldMk cId="2411640248" sldId="644"/>
        </pc:sldMkLst>
      </pc:sldChg>
      <pc:sldChg chg="modTransition replTag">
        <pc:chgData name="Dan Bridges" userId="8b87ab884fe90637" providerId="LiveId" clId="{99357990-B5F0-4C2F-99D9-9C9B6662A1B9}" dt="2023-02-19T18:39:44.827" v="1576"/>
        <pc:sldMkLst>
          <pc:docMk/>
          <pc:sldMk cId="532875404" sldId="653"/>
        </pc:sldMkLst>
      </pc:sldChg>
      <pc:sldChg chg="modTransition replTag">
        <pc:chgData name="Dan Bridges" userId="8b87ab884fe90637" providerId="LiveId" clId="{99357990-B5F0-4C2F-99D9-9C9B6662A1B9}" dt="2023-02-19T18:39:44.882" v="1592"/>
        <pc:sldMkLst>
          <pc:docMk/>
          <pc:sldMk cId="872422714" sldId="665"/>
        </pc:sldMkLst>
      </pc:sldChg>
      <pc:sldChg chg="modTransition replTag">
        <pc:chgData name="Dan Bridges" userId="8b87ab884fe90637" providerId="LiveId" clId="{99357990-B5F0-4C2F-99D9-9C9B6662A1B9}" dt="2023-02-19T18:39:44.875" v="1590"/>
        <pc:sldMkLst>
          <pc:docMk/>
          <pc:sldMk cId="3052894608" sldId="688"/>
        </pc:sldMkLst>
      </pc:sldChg>
      <pc:sldChg chg="modTransition replTag">
        <pc:chgData name="Dan Bridges" userId="8b87ab884fe90637" providerId="LiveId" clId="{99357990-B5F0-4C2F-99D9-9C9B6662A1B9}" dt="2023-02-19T18:39:44.835" v="1578"/>
        <pc:sldMkLst>
          <pc:docMk/>
          <pc:sldMk cId="872222765" sldId="689"/>
        </pc:sldMkLst>
      </pc:sldChg>
      <pc:sldChg chg="del">
        <pc:chgData name="Dan Bridges" userId="8b87ab884fe90637" providerId="LiveId" clId="{99357990-B5F0-4C2F-99D9-9C9B6662A1B9}" dt="2023-02-18T07:50:25.322" v="165" actId="47"/>
        <pc:sldMkLst>
          <pc:docMk/>
          <pc:sldMk cId="3963936384" sldId="705"/>
        </pc:sldMkLst>
      </pc:sldChg>
      <pc:sldChg chg="modTransition replTag">
        <pc:chgData name="Dan Bridges" userId="8b87ab884fe90637" providerId="LiveId" clId="{99357990-B5F0-4C2F-99D9-9C9B6662A1B9}" dt="2023-02-19T18:39:44.842" v="1580"/>
        <pc:sldMkLst>
          <pc:docMk/>
          <pc:sldMk cId="3595521209" sldId="710"/>
        </pc:sldMkLst>
      </pc:sldChg>
      <pc:sldChg chg="modTransition replTag">
        <pc:chgData name="Dan Bridges" userId="8b87ab884fe90637" providerId="LiveId" clId="{99357990-B5F0-4C2F-99D9-9C9B6662A1B9}" dt="2023-02-19T18:39:44.849" v="1582"/>
        <pc:sldMkLst>
          <pc:docMk/>
          <pc:sldMk cId="4128485009" sldId="711"/>
        </pc:sldMkLst>
      </pc:sldChg>
      <pc:sldChg chg="modSp mod modTransition replTag">
        <pc:chgData name="Dan Bridges" userId="8b87ab884fe90637" providerId="LiveId" clId="{99357990-B5F0-4C2F-99D9-9C9B6662A1B9}" dt="2023-02-19T18:39:44.856" v="1584"/>
        <pc:sldMkLst>
          <pc:docMk/>
          <pc:sldMk cId="3479955113" sldId="712"/>
        </pc:sldMkLst>
        <pc:spChg chg="mod">
          <ac:chgData name="Dan Bridges" userId="8b87ab884fe90637" providerId="LiveId" clId="{99357990-B5F0-4C2F-99D9-9C9B6662A1B9}" dt="2023-02-18T04:51:54.541" v="73" actId="20577"/>
          <ac:spMkLst>
            <pc:docMk/>
            <pc:sldMk cId="3479955113" sldId="712"/>
            <ac:spMk id="2" creationId="{E873AA61-9B82-A6CA-012C-D0136E6A9215}"/>
          </ac:spMkLst>
        </pc:spChg>
      </pc:sldChg>
      <pc:sldChg chg="modTransition replTag">
        <pc:chgData name="Dan Bridges" userId="8b87ab884fe90637" providerId="LiveId" clId="{99357990-B5F0-4C2F-99D9-9C9B6662A1B9}" dt="2023-02-19T18:39:44.862" v="1586"/>
        <pc:sldMkLst>
          <pc:docMk/>
          <pc:sldMk cId="2723178894" sldId="713"/>
        </pc:sldMkLst>
      </pc:sldChg>
      <pc:sldChg chg="modTransition replTag">
        <pc:chgData name="Dan Bridges" userId="8b87ab884fe90637" providerId="LiveId" clId="{99357990-B5F0-4C2F-99D9-9C9B6662A1B9}" dt="2023-02-19T18:39:44.869" v="1588"/>
        <pc:sldMkLst>
          <pc:docMk/>
          <pc:sldMk cId="1726879849" sldId="714"/>
        </pc:sldMkLst>
      </pc:sldChg>
      <pc:sldChg chg="modTransition replTag">
        <pc:chgData name="Dan Bridges" userId="8b87ab884fe90637" providerId="LiveId" clId="{99357990-B5F0-4C2F-99D9-9C9B6662A1B9}" dt="2023-02-19T18:39:44.907" v="1600"/>
        <pc:sldMkLst>
          <pc:docMk/>
          <pc:sldMk cId="861347030" sldId="715"/>
        </pc:sldMkLst>
      </pc:sldChg>
      <pc:sldChg chg="modTransition replTag">
        <pc:chgData name="Dan Bridges" userId="8b87ab884fe90637" providerId="LiveId" clId="{99357990-B5F0-4C2F-99D9-9C9B6662A1B9}" dt="2023-02-19T18:39:44.888" v="1594"/>
        <pc:sldMkLst>
          <pc:docMk/>
          <pc:sldMk cId="3768948091" sldId="719"/>
        </pc:sldMkLst>
      </pc:sldChg>
      <pc:sldChg chg="modTransition replTag">
        <pc:chgData name="Dan Bridges" userId="8b87ab884fe90637" providerId="LiveId" clId="{99357990-B5F0-4C2F-99D9-9C9B6662A1B9}" dt="2023-02-19T18:39:44.895" v="1596"/>
        <pc:sldMkLst>
          <pc:docMk/>
          <pc:sldMk cId="1843714397" sldId="720"/>
        </pc:sldMkLst>
      </pc:sldChg>
      <pc:sldChg chg="modTransition replTag">
        <pc:chgData name="Dan Bridges" userId="8b87ab884fe90637" providerId="LiveId" clId="{99357990-B5F0-4C2F-99D9-9C9B6662A1B9}" dt="2023-02-19T18:39:44.901" v="1598"/>
        <pc:sldMkLst>
          <pc:docMk/>
          <pc:sldMk cId="1715850564" sldId="721"/>
        </pc:sldMkLst>
      </pc:sldChg>
      <pc:sldChg chg="modTransition replTag">
        <pc:chgData name="Dan Bridges" userId="8b87ab884fe90637" providerId="LiveId" clId="{99357990-B5F0-4C2F-99D9-9C9B6662A1B9}" dt="2023-02-19T18:39:44.934" v="1608"/>
        <pc:sldMkLst>
          <pc:docMk/>
          <pc:sldMk cId="3355673823" sldId="722"/>
        </pc:sldMkLst>
      </pc:sldChg>
      <pc:sldChg chg="modTransition replTag">
        <pc:chgData name="Dan Bridges" userId="8b87ab884fe90637" providerId="LiveId" clId="{99357990-B5F0-4C2F-99D9-9C9B6662A1B9}" dt="2023-02-19T18:39:44.940" v="1610"/>
        <pc:sldMkLst>
          <pc:docMk/>
          <pc:sldMk cId="1675152267" sldId="723"/>
        </pc:sldMkLst>
      </pc:sldChg>
      <pc:sldChg chg="modTransition replTag">
        <pc:chgData name="Dan Bridges" userId="8b87ab884fe90637" providerId="LiveId" clId="{99357990-B5F0-4C2F-99D9-9C9B6662A1B9}" dt="2023-02-19T18:39:44.953" v="1614"/>
        <pc:sldMkLst>
          <pc:docMk/>
          <pc:sldMk cId="3253222782" sldId="724"/>
        </pc:sldMkLst>
      </pc:sldChg>
      <pc:sldChg chg="modTransition replTag">
        <pc:chgData name="Dan Bridges" userId="8b87ab884fe90637" providerId="LiveId" clId="{99357990-B5F0-4C2F-99D9-9C9B6662A1B9}" dt="2023-02-19T18:39:44.947" v="1612"/>
        <pc:sldMkLst>
          <pc:docMk/>
          <pc:sldMk cId="2952023547" sldId="725"/>
        </pc:sldMkLst>
      </pc:sldChg>
      <pc:sldChg chg="modTransition replTag">
        <pc:chgData name="Dan Bridges" userId="8b87ab884fe90637" providerId="LiveId" clId="{99357990-B5F0-4C2F-99D9-9C9B6662A1B9}" dt="2023-02-19T18:39:44.967" v="1618"/>
        <pc:sldMkLst>
          <pc:docMk/>
          <pc:sldMk cId="689584860" sldId="726"/>
        </pc:sldMkLst>
      </pc:sldChg>
      <pc:sldChg chg="modSp mod modTransition modAnim replTag">
        <pc:chgData name="Dan Bridges" userId="8b87ab884fe90637" providerId="LiveId" clId="{99357990-B5F0-4C2F-99D9-9C9B6662A1B9}" dt="2023-02-19T18:39:44.820" v="1574"/>
        <pc:sldMkLst>
          <pc:docMk/>
          <pc:sldMk cId="4044542788" sldId="728"/>
        </pc:sldMkLst>
        <pc:spChg chg="mod">
          <ac:chgData name="Dan Bridges" userId="8b87ab884fe90637" providerId="LiveId" clId="{99357990-B5F0-4C2F-99D9-9C9B6662A1B9}" dt="2023-02-17T05:05:50.286" v="40" actId="20577"/>
          <ac:spMkLst>
            <pc:docMk/>
            <pc:sldMk cId="4044542788" sldId="728"/>
            <ac:spMk id="2" creationId="{7DC6EBA3-EE04-499B-B324-AB8CD1E2786B}"/>
          </ac:spMkLst>
        </pc:spChg>
      </pc:sldChg>
      <pc:sldChg chg="modTransition replTag">
        <pc:chgData name="Dan Bridges" userId="8b87ab884fe90637" providerId="LiveId" clId="{99357990-B5F0-4C2F-99D9-9C9B6662A1B9}" dt="2023-02-19T18:39:44.914" v="1602"/>
        <pc:sldMkLst>
          <pc:docMk/>
          <pc:sldMk cId="1657301188" sldId="729"/>
        </pc:sldMkLst>
      </pc:sldChg>
      <pc:sldChg chg="modTransition replTag">
        <pc:chgData name="Dan Bridges" userId="8b87ab884fe90637" providerId="LiveId" clId="{99357990-B5F0-4C2F-99D9-9C9B6662A1B9}" dt="2023-02-19T18:39:44.921" v="1604"/>
        <pc:sldMkLst>
          <pc:docMk/>
          <pc:sldMk cId="2601956748" sldId="730"/>
        </pc:sldMkLst>
      </pc:sldChg>
      <pc:sldChg chg="modTransition replTag">
        <pc:chgData name="Dan Bridges" userId="8b87ab884fe90637" providerId="LiveId" clId="{99357990-B5F0-4C2F-99D9-9C9B6662A1B9}" dt="2023-02-19T18:39:44.927" v="1606"/>
        <pc:sldMkLst>
          <pc:docMk/>
          <pc:sldMk cId="4292625950" sldId="731"/>
        </pc:sldMkLst>
      </pc:sldChg>
      <pc:sldChg chg="modTransition replTag">
        <pc:chgData name="Dan Bridges" userId="8b87ab884fe90637" providerId="LiveId" clId="{99357990-B5F0-4C2F-99D9-9C9B6662A1B9}" dt="2023-02-19T18:39:44.993" v="1626"/>
        <pc:sldMkLst>
          <pc:docMk/>
          <pc:sldMk cId="2113219916" sldId="734"/>
        </pc:sldMkLst>
      </pc:sldChg>
      <pc:sldChg chg="modTransition replTag">
        <pc:chgData name="Dan Bridges" userId="8b87ab884fe90637" providerId="LiveId" clId="{99357990-B5F0-4C2F-99D9-9C9B6662A1B9}" dt="2023-02-19T18:39:44.960" v="1616"/>
        <pc:sldMkLst>
          <pc:docMk/>
          <pc:sldMk cId="4262532648" sldId="735"/>
        </pc:sldMkLst>
      </pc:sldChg>
      <pc:sldChg chg="modTransition replTag">
        <pc:chgData name="Dan Bridges" userId="8b87ab884fe90637" providerId="LiveId" clId="{99357990-B5F0-4C2F-99D9-9C9B6662A1B9}" dt="2023-02-19T18:39:44.974" v="1620"/>
        <pc:sldMkLst>
          <pc:docMk/>
          <pc:sldMk cId="2270730571" sldId="736"/>
        </pc:sldMkLst>
      </pc:sldChg>
      <pc:sldChg chg="modTransition replTag">
        <pc:chgData name="Dan Bridges" userId="8b87ab884fe90637" providerId="LiveId" clId="{99357990-B5F0-4C2F-99D9-9C9B6662A1B9}" dt="2023-02-19T18:39:44.999" v="1628"/>
        <pc:sldMkLst>
          <pc:docMk/>
          <pc:sldMk cId="1070829375" sldId="737"/>
        </pc:sldMkLst>
      </pc:sldChg>
      <pc:sldChg chg="modTransition replTag">
        <pc:chgData name="Dan Bridges" userId="8b87ab884fe90637" providerId="LiveId" clId="{99357990-B5F0-4C2F-99D9-9C9B6662A1B9}" dt="2023-02-19T18:39:44.980" v="1622"/>
        <pc:sldMkLst>
          <pc:docMk/>
          <pc:sldMk cId="1710326272" sldId="738"/>
        </pc:sldMkLst>
      </pc:sldChg>
      <pc:sldChg chg="modTransition replTag">
        <pc:chgData name="Dan Bridges" userId="8b87ab884fe90637" providerId="LiveId" clId="{99357990-B5F0-4C2F-99D9-9C9B6662A1B9}" dt="2023-02-19T18:39:44.986" v="1624"/>
        <pc:sldMkLst>
          <pc:docMk/>
          <pc:sldMk cId="3644572183" sldId="739"/>
        </pc:sldMkLst>
      </pc:sldChg>
      <pc:sldChg chg="modTransition replTag">
        <pc:chgData name="Dan Bridges" userId="8b87ab884fe90637" providerId="LiveId" clId="{99357990-B5F0-4C2F-99D9-9C9B6662A1B9}" dt="2023-02-19T18:39:45.011" v="1632"/>
        <pc:sldMkLst>
          <pc:docMk/>
          <pc:sldMk cId="3098940648" sldId="740"/>
        </pc:sldMkLst>
      </pc:sldChg>
      <pc:sldChg chg="modTransition replTag">
        <pc:chgData name="Dan Bridges" userId="8b87ab884fe90637" providerId="LiveId" clId="{99357990-B5F0-4C2F-99D9-9C9B6662A1B9}" dt="2023-02-19T18:39:45.005" v="1630"/>
        <pc:sldMkLst>
          <pc:docMk/>
          <pc:sldMk cId="2040625449" sldId="741"/>
        </pc:sldMkLst>
      </pc:sldChg>
      <pc:sldChg chg="modTransition replTag">
        <pc:chgData name="Dan Bridges" userId="8b87ab884fe90637" providerId="LiveId" clId="{99357990-B5F0-4C2F-99D9-9C9B6662A1B9}" dt="2023-02-19T18:39:45.017" v="1634"/>
        <pc:sldMkLst>
          <pc:docMk/>
          <pc:sldMk cId="3968277294" sldId="742"/>
        </pc:sldMkLst>
      </pc:sldChg>
      <pc:sldChg chg="modTransition replTag">
        <pc:chgData name="Dan Bridges" userId="8b87ab884fe90637" providerId="LiveId" clId="{99357990-B5F0-4C2F-99D9-9C9B6662A1B9}" dt="2023-02-19T18:39:45.029" v="1638"/>
        <pc:sldMkLst>
          <pc:docMk/>
          <pc:sldMk cId="2008394290" sldId="743"/>
        </pc:sldMkLst>
      </pc:sldChg>
      <pc:sldChg chg="modTransition replTag">
        <pc:chgData name="Dan Bridges" userId="8b87ab884fe90637" providerId="LiveId" clId="{99357990-B5F0-4C2F-99D9-9C9B6662A1B9}" dt="2023-02-19T18:39:45.041" v="1642"/>
        <pc:sldMkLst>
          <pc:docMk/>
          <pc:sldMk cId="1231747944" sldId="744"/>
        </pc:sldMkLst>
      </pc:sldChg>
      <pc:sldChg chg="addSp modSp mod modTransition modAnim replTag">
        <pc:chgData name="Dan Bridges" userId="8b87ab884fe90637" providerId="LiveId" clId="{99357990-B5F0-4C2F-99D9-9C9B6662A1B9}" dt="2023-02-19T18:39:44.813" v="1572"/>
        <pc:sldMkLst>
          <pc:docMk/>
          <pc:sldMk cId="4174830383" sldId="745"/>
        </pc:sldMkLst>
        <pc:spChg chg="mod">
          <ac:chgData name="Dan Bridges" userId="8b87ab884fe90637" providerId="LiveId" clId="{99357990-B5F0-4C2F-99D9-9C9B6662A1B9}" dt="2023-02-18T07:53:30.119" v="306" actId="1037"/>
          <ac:spMkLst>
            <pc:docMk/>
            <pc:sldMk cId="4174830383" sldId="745"/>
            <ac:spMk id="2" creationId="{29FFC5CB-C57F-F655-BEA7-E4C3516F8D0F}"/>
          </ac:spMkLst>
        </pc:spChg>
        <pc:spChg chg="add mod">
          <ac:chgData name="Dan Bridges" userId="8b87ab884fe90637" providerId="LiveId" clId="{99357990-B5F0-4C2F-99D9-9C9B6662A1B9}" dt="2023-02-18T07:53:15.493" v="299" actId="1035"/>
          <ac:spMkLst>
            <pc:docMk/>
            <pc:sldMk cId="4174830383" sldId="745"/>
            <ac:spMk id="5" creationId="{3065DE73-DA49-34A7-E0D0-E9C79C56E471}"/>
          </ac:spMkLst>
        </pc:spChg>
      </pc:sldChg>
      <pc:sldChg chg="addSp delSp modSp add mod modTransition replTag modNotesTx">
        <pc:chgData name="Dan Bridges" userId="8b87ab884fe90637" providerId="LiveId" clId="{99357990-B5F0-4C2F-99D9-9C9B6662A1B9}" dt="2023-02-19T18:39:44.805" v="1570"/>
        <pc:sldMkLst>
          <pc:docMk/>
          <pc:sldMk cId="4145737184" sldId="746"/>
        </pc:sldMkLst>
        <pc:spChg chg="del">
          <ac:chgData name="Dan Bridges" userId="8b87ab884fe90637" providerId="LiveId" clId="{99357990-B5F0-4C2F-99D9-9C9B6662A1B9}" dt="2023-02-18T07:45:53.268" v="82" actId="478"/>
          <ac:spMkLst>
            <pc:docMk/>
            <pc:sldMk cId="4145737184" sldId="746"/>
            <ac:spMk id="2" creationId="{7DC6EBA3-EE04-499B-B324-AB8CD1E2786B}"/>
          </ac:spMkLst>
        </pc:spChg>
        <pc:spChg chg="mod">
          <ac:chgData name="Dan Bridges" userId="8b87ab884fe90637" providerId="LiveId" clId="{99357990-B5F0-4C2F-99D9-9C9B6662A1B9}" dt="2023-02-18T08:12:38.664" v="346" actId="1038"/>
          <ac:spMkLst>
            <pc:docMk/>
            <pc:sldMk cId="4145737184" sldId="746"/>
            <ac:spMk id="9" creationId="{AB07B990-61B4-4BE6-AEC4-DF9E623334A6}"/>
          </ac:spMkLst>
        </pc:spChg>
        <pc:picChg chg="del">
          <ac:chgData name="Dan Bridges" userId="8b87ab884fe90637" providerId="LiveId" clId="{99357990-B5F0-4C2F-99D9-9C9B6662A1B9}" dt="2023-02-18T07:44:59.462" v="75" actId="478"/>
          <ac:picMkLst>
            <pc:docMk/>
            <pc:sldMk cId="4145737184" sldId="746"/>
            <ac:picMk id="3" creationId="{788ECE3F-2902-48DD-1846-8AB2E2B35B25}"/>
          </ac:picMkLst>
        </pc:picChg>
        <pc:picChg chg="add mod">
          <ac:chgData name="Dan Bridges" userId="8b87ab884fe90637" providerId="LiveId" clId="{99357990-B5F0-4C2F-99D9-9C9B6662A1B9}" dt="2023-02-18T07:46:15.475" v="88" actId="1076"/>
          <ac:picMkLst>
            <pc:docMk/>
            <pc:sldMk cId="4145737184" sldId="746"/>
            <ac:picMk id="1026" creationId="{EA4991C6-977F-B2AF-206A-BB59132345A8}"/>
          </ac:picMkLst>
        </pc:picChg>
      </pc:sldChg>
      <pc:sldChg chg="modTransition replTag">
        <pc:chgData name="Dan Bridges" userId="8b87ab884fe90637" providerId="LiveId" clId="{99357990-B5F0-4C2F-99D9-9C9B6662A1B9}" dt="2023-02-19T18:39:45.035" v="1640"/>
        <pc:sldMkLst>
          <pc:docMk/>
          <pc:sldMk cId="3136380525" sldId="747"/>
        </pc:sldMkLst>
      </pc:sldChg>
      <pc:sldChg chg="modTransition replTag">
        <pc:chgData name="Dan Bridges" userId="8b87ab884fe90637" providerId="LiveId" clId="{99357990-B5F0-4C2F-99D9-9C9B6662A1B9}" dt="2023-02-19T18:39:45.023" v="1636"/>
        <pc:sldMkLst>
          <pc:docMk/>
          <pc:sldMk cId="3475464906" sldId="748"/>
        </pc:sldMkLst>
      </pc:sldChg>
      <pc:sldChg chg="add del modTransition setBg">
        <pc:chgData name="Dan Bridges" userId="8b87ab884fe90637" providerId="LiveId" clId="{99357990-B5F0-4C2F-99D9-9C9B6662A1B9}" dt="2023-02-18T20:41:09.840" v="1307" actId="2696"/>
        <pc:sldMkLst>
          <pc:docMk/>
          <pc:sldMk cId="907055229" sldId="749"/>
        </pc:sldMkLst>
      </pc:sldChg>
      <pc:sldChg chg="add del modTransition setBg">
        <pc:chgData name="Dan Bridges" userId="8b87ab884fe90637" providerId="LiveId" clId="{99357990-B5F0-4C2F-99D9-9C9B6662A1B9}" dt="2023-02-18T20:33:45.652" v="1135" actId="2696"/>
        <pc:sldMkLst>
          <pc:docMk/>
          <pc:sldMk cId="2624189139" sldId="749"/>
        </pc:sldMkLst>
      </pc:sldChg>
      <pc:sldChg chg="add del modTransition setBg">
        <pc:chgData name="Dan Bridges" userId="8b87ab884fe90637" providerId="LiveId" clId="{99357990-B5F0-4C2F-99D9-9C9B6662A1B9}" dt="2023-02-19T18:38:58.639" v="1336" actId="2696"/>
        <pc:sldMkLst>
          <pc:docMk/>
          <pc:sldMk cId="3573848402" sldId="749"/>
        </pc:sldMkLst>
      </pc:sldChg>
      <pc:sldChg chg="add del modTransition setBg">
        <pc:chgData name="Dan Bridges" userId="8b87ab884fe90637" providerId="LiveId" clId="{99357990-B5F0-4C2F-99D9-9C9B6662A1B9}" dt="2023-02-19T19:20:16.645" v="1660" actId="2696"/>
        <pc:sldMkLst>
          <pc:docMk/>
          <pc:sldMk cId="3914561158" sldId="7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BA6CC40F-C4F2-4807-B320-0CA3496662C0}" type="datetimeFigureOut">
              <a:rPr lang="en-US" smtClean="0"/>
              <a:t>2/20/23</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FE0BC4C-0680-46D0-8607-0E3A5E674A6F}" type="slidenum">
              <a:rPr lang="en-US" smtClean="0"/>
              <a:t>‹#›</a:t>
            </a:fld>
            <a:endParaRPr lang="en-US"/>
          </a:p>
        </p:txBody>
      </p:sp>
    </p:spTree>
    <p:extLst>
      <p:ext uri="{BB962C8B-B14F-4D97-AF65-F5344CB8AC3E}">
        <p14:creationId xmlns:p14="http://schemas.microsoft.com/office/powerpoint/2010/main" val="51900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DA306154-8B08-4B77-96A5-39C5FE0E1CAF}" type="datetimeFigureOut">
              <a:rPr lang="en-US" smtClean="0"/>
              <a:t>2/20/23</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72324EBA-54D3-45F1-9A0A-BDEB83CA518A}" type="slidenum">
              <a:rPr lang="en-US" smtClean="0"/>
              <a:t>‹#›</a:t>
            </a:fld>
            <a:endParaRPr lang="en-US"/>
          </a:p>
        </p:txBody>
      </p:sp>
    </p:spTree>
    <p:extLst>
      <p:ext uri="{BB962C8B-B14F-4D97-AF65-F5344CB8AC3E}">
        <p14:creationId xmlns:p14="http://schemas.microsoft.com/office/powerpoint/2010/main" val="8111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765F-6D3A-4867-9087-48A7502DC5BA}" type="slidenum">
              <a:rPr lang="en-US" smtClean="0"/>
              <a:t>1</a:t>
            </a:fld>
            <a:endParaRPr lang="en-US"/>
          </a:p>
        </p:txBody>
      </p:sp>
    </p:spTree>
    <p:extLst>
      <p:ext uri="{BB962C8B-B14F-4D97-AF65-F5344CB8AC3E}">
        <p14:creationId xmlns:p14="http://schemas.microsoft.com/office/powerpoint/2010/main" val="8217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10</a:t>
            </a:fld>
            <a:endParaRPr lang="en-US"/>
          </a:p>
        </p:txBody>
      </p:sp>
    </p:spTree>
    <p:extLst>
      <p:ext uri="{BB962C8B-B14F-4D97-AF65-F5344CB8AC3E}">
        <p14:creationId xmlns:p14="http://schemas.microsoft.com/office/powerpoint/2010/main" val="173533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11</a:t>
            </a:fld>
            <a:endParaRPr lang="en-US"/>
          </a:p>
        </p:txBody>
      </p:sp>
    </p:spTree>
    <p:extLst>
      <p:ext uri="{BB962C8B-B14F-4D97-AF65-F5344CB8AC3E}">
        <p14:creationId xmlns:p14="http://schemas.microsoft.com/office/powerpoint/2010/main" val="113809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12</a:t>
            </a:fld>
            <a:endParaRPr lang="en-US"/>
          </a:p>
        </p:txBody>
      </p:sp>
    </p:spTree>
    <p:extLst>
      <p:ext uri="{BB962C8B-B14F-4D97-AF65-F5344CB8AC3E}">
        <p14:creationId xmlns:p14="http://schemas.microsoft.com/office/powerpoint/2010/main" val="84535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13</a:t>
            </a:fld>
            <a:endParaRPr lang="en-US"/>
          </a:p>
        </p:txBody>
      </p:sp>
    </p:spTree>
    <p:extLst>
      <p:ext uri="{BB962C8B-B14F-4D97-AF65-F5344CB8AC3E}">
        <p14:creationId xmlns:p14="http://schemas.microsoft.com/office/powerpoint/2010/main" val="254511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r>
              <a:rPr lang="en-US" dirty="0"/>
              <a:t>What had happened to Paul?  He was imprisoned and chained to a Roman guard 24 hours a day</a:t>
            </a:r>
          </a:p>
          <a:p>
            <a:pPr marL="171450" indent="-171450">
              <a:buFontTx/>
              <a:buChar char="-"/>
            </a:pPr>
            <a:r>
              <a:rPr lang="en-US" dirty="0"/>
              <a:t>How could the gospel ever have penetrated the Praetorian guard and the household of </a:t>
            </a:r>
            <a:r>
              <a:rPr lang="en-US" dirty="0" err="1"/>
              <a:t>Ceasar</a:t>
            </a:r>
            <a:r>
              <a:rPr lang="en-US" dirty="0"/>
              <a:t>?</a:t>
            </a:r>
          </a:p>
          <a:p>
            <a:pPr marL="171450" indent="-171450">
              <a:buFontTx/>
              <a:buChar char="-"/>
            </a:pPr>
            <a:r>
              <a:rPr lang="en-US" dirty="0"/>
              <a:t>Imagine the conversations between the guards as they discussed Paul!</a:t>
            </a:r>
          </a:p>
        </p:txBody>
      </p:sp>
      <p:sp>
        <p:nvSpPr>
          <p:cNvPr id="4" name="Slide Number Placeholder 3"/>
          <p:cNvSpPr>
            <a:spLocks noGrp="1"/>
          </p:cNvSpPr>
          <p:nvPr>
            <p:ph type="sldNum" sz="quarter" idx="5"/>
          </p:nvPr>
        </p:nvSpPr>
        <p:spPr/>
        <p:txBody>
          <a:bodyPr/>
          <a:lstStyle/>
          <a:p>
            <a:fld id="{3823765F-6D3A-4867-9087-48A7502DC5BA}" type="slidenum">
              <a:rPr lang="en-US" smtClean="0"/>
              <a:t>14</a:t>
            </a:fld>
            <a:endParaRPr lang="en-US"/>
          </a:p>
        </p:txBody>
      </p:sp>
    </p:spTree>
    <p:extLst>
      <p:ext uri="{BB962C8B-B14F-4D97-AF65-F5344CB8AC3E}">
        <p14:creationId xmlns:p14="http://schemas.microsoft.com/office/powerpoint/2010/main" val="23188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r>
              <a:rPr lang="en-US"/>
              <a:t>Seeing that Paul was willing to be imprisoned for his faith encouraged them to have faith in the face of persecution</a:t>
            </a:r>
          </a:p>
          <a:p>
            <a:pPr marL="171450" indent="-171450">
              <a:buFontTx/>
              <a:buChar char="-"/>
            </a:pPr>
            <a:r>
              <a:rPr lang="en-US"/>
              <a:t>Seeing that Paul continued to boldly proclaim the gospel encouraged them also to be bold</a:t>
            </a:r>
          </a:p>
        </p:txBody>
      </p:sp>
      <p:sp>
        <p:nvSpPr>
          <p:cNvPr id="4" name="Slide Number Placeholder 3"/>
          <p:cNvSpPr>
            <a:spLocks noGrp="1"/>
          </p:cNvSpPr>
          <p:nvPr>
            <p:ph type="sldNum" sz="quarter" idx="5"/>
          </p:nvPr>
        </p:nvSpPr>
        <p:spPr/>
        <p:txBody>
          <a:bodyPr/>
          <a:lstStyle/>
          <a:p>
            <a:fld id="{3823765F-6D3A-4867-9087-48A7502DC5BA}" type="slidenum">
              <a:rPr lang="en-US" smtClean="0"/>
              <a:t>15</a:t>
            </a:fld>
            <a:endParaRPr lang="en-US"/>
          </a:p>
        </p:txBody>
      </p:sp>
    </p:spTree>
    <p:extLst>
      <p:ext uri="{BB962C8B-B14F-4D97-AF65-F5344CB8AC3E}">
        <p14:creationId xmlns:p14="http://schemas.microsoft.com/office/powerpoint/2010/main" val="390217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r>
              <a:rPr lang="en-US"/>
              <a:t>Though we don’t know for sure who these believers were, they were most likely Jews who were proclaiming Jesus as the Messiah but insisting that converts follow the Jewish law</a:t>
            </a:r>
          </a:p>
          <a:p>
            <a:pPr marL="171450" indent="-171450">
              <a:buFontTx/>
              <a:buChar char="-"/>
            </a:pPr>
            <a:r>
              <a:rPr lang="en-US"/>
              <a:t>They were in “competition” with Paul – wanting other believers to follow the law as they did</a:t>
            </a:r>
          </a:p>
          <a:p>
            <a:pPr marL="171450" indent="-171450">
              <a:buFontTx/>
              <a:buChar char="-"/>
            </a:pPr>
            <a:r>
              <a:rPr lang="en-US"/>
              <a:t>Though their preaching may not have directly affected Paul in prison, their competitive spirit must have been difficult for him</a:t>
            </a:r>
          </a:p>
        </p:txBody>
      </p:sp>
      <p:sp>
        <p:nvSpPr>
          <p:cNvPr id="4" name="Slide Number Placeholder 3"/>
          <p:cNvSpPr>
            <a:spLocks noGrp="1"/>
          </p:cNvSpPr>
          <p:nvPr>
            <p:ph type="sldNum" sz="quarter" idx="5"/>
          </p:nvPr>
        </p:nvSpPr>
        <p:spPr/>
        <p:txBody>
          <a:bodyPr/>
          <a:lstStyle/>
          <a:p>
            <a:fld id="{3823765F-6D3A-4867-9087-48A7502DC5BA}" type="slidenum">
              <a:rPr lang="en-US" smtClean="0"/>
              <a:t>16</a:t>
            </a:fld>
            <a:endParaRPr lang="en-US"/>
          </a:p>
        </p:txBody>
      </p:sp>
    </p:spTree>
    <p:extLst>
      <p:ext uri="{BB962C8B-B14F-4D97-AF65-F5344CB8AC3E}">
        <p14:creationId xmlns:p14="http://schemas.microsoft.com/office/powerpoint/2010/main" val="1259683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r>
              <a:rPr lang="en-US"/>
              <a:t>Why?</a:t>
            </a:r>
          </a:p>
          <a:p>
            <a:pPr marL="171450" indent="-171450">
              <a:buFontTx/>
              <a:buChar char="-"/>
            </a:pPr>
            <a:r>
              <a:rPr lang="en-US"/>
              <a:t>This passage does not tell us. But in 1:21, we learn that for Paul, “For me to live is Christ” and in 3:8, we learn that for Paul, “all was considered a loss compared to the surpassing greatness of knowing Christ!”</a:t>
            </a:r>
          </a:p>
        </p:txBody>
      </p:sp>
      <p:sp>
        <p:nvSpPr>
          <p:cNvPr id="4" name="Slide Number Placeholder 3"/>
          <p:cNvSpPr>
            <a:spLocks noGrp="1"/>
          </p:cNvSpPr>
          <p:nvPr>
            <p:ph type="sldNum" sz="quarter" idx="5"/>
          </p:nvPr>
        </p:nvSpPr>
        <p:spPr/>
        <p:txBody>
          <a:bodyPr/>
          <a:lstStyle/>
          <a:p>
            <a:fld id="{3823765F-6D3A-4867-9087-48A7502DC5BA}" type="slidenum">
              <a:rPr lang="en-US" smtClean="0"/>
              <a:t>17</a:t>
            </a:fld>
            <a:endParaRPr lang="en-US"/>
          </a:p>
        </p:txBody>
      </p:sp>
    </p:spTree>
    <p:extLst>
      <p:ext uri="{BB962C8B-B14F-4D97-AF65-F5344CB8AC3E}">
        <p14:creationId xmlns:p14="http://schemas.microsoft.com/office/powerpoint/2010/main" val="190901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18</a:t>
            </a:fld>
            <a:endParaRPr lang="en-US"/>
          </a:p>
        </p:txBody>
      </p:sp>
    </p:spTree>
    <p:extLst>
      <p:ext uri="{BB962C8B-B14F-4D97-AF65-F5344CB8AC3E}">
        <p14:creationId xmlns:p14="http://schemas.microsoft.com/office/powerpoint/2010/main" val="287970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19</a:t>
            </a:fld>
            <a:endParaRPr lang="en-US"/>
          </a:p>
        </p:txBody>
      </p:sp>
    </p:spTree>
    <p:extLst>
      <p:ext uri="{BB962C8B-B14F-4D97-AF65-F5344CB8AC3E}">
        <p14:creationId xmlns:p14="http://schemas.microsoft.com/office/powerpoint/2010/main" val="74292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dirty="0"/>
              <a:t>A number of years ago a missionary was working in a remote mountainous region.  They were working on translating the Bible into a language that did not yet have a Bible.  It was in the days before computers, and the entire manuscript was written by hand.  After spending a number of years completing the translation, they finally finished it.  They were on their way to the capital of that country to start the process of getting it printed.</a:t>
            </a:r>
          </a:p>
          <a:p>
            <a:endParaRPr lang="en-US" dirty="0"/>
          </a:p>
          <a:p>
            <a:r>
              <a:rPr lang="en-US" dirty="0"/>
              <a:t>They were riding in a bus similar to this one.  The manuscript was in a suitcase up on top of the bus.  The roads were rough and mountainous, and somewhere along the way, the suitcase containing the manuscript bounced off and was forever lost.</a:t>
            </a:r>
          </a:p>
        </p:txBody>
      </p:sp>
      <p:sp>
        <p:nvSpPr>
          <p:cNvPr id="4" name="Slide Number Placeholder 3"/>
          <p:cNvSpPr>
            <a:spLocks noGrp="1"/>
          </p:cNvSpPr>
          <p:nvPr>
            <p:ph type="sldNum" sz="quarter" idx="5"/>
          </p:nvPr>
        </p:nvSpPr>
        <p:spPr/>
        <p:txBody>
          <a:bodyPr/>
          <a:lstStyle/>
          <a:p>
            <a:fld id="{3823765F-6D3A-4867-9087-48A7502DC5BA}" type="slidenum">
              <a:rPr lang="en-US" smtClean="0"/>
              <a:t>2</a:t>
            </a:fld>
            <a:endParaRPr lang="en-US"/>
          </a:p>
        </p:txBody>
      </p:sp>
    </p:spTree>
    <p:extLst>
      <p:ext uri="{BB962C8B-B14F-4D97-AF65-F5344CB8AC3E}">
        <p14:creationId xmlns:p14="http://schemas.microsoft.com/office/powerpoint/2010/main" val="129636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20</a:t>
            </a:fld>
            <a:endParaRPr lang="en-US"/>
          </a:p>
        </p:txBody>
      </p:sp>
    </p:spTree>
    <p:extLst>
      <p:ext uri="{BB962C8B-B14F-4D97-AF65-F5344CB8AC3E}">
        <p14:creationId xmlns:p14="http://schemas.microsoft.com/office/powerpoint/2010/main" val="395715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21</a:t>
            </a:fld>
            <a:endParaRPr lang="en-US"/>
          </a:p>
        </p:txBody>
      </p:sp>
    </p:spTree>
    <p:extLst>
      <p:ext uri="{BB962C8B-B14F-4D97-AF65-F5344CB8AC3E}">
        <p14:creationId xmlns:p14="http://schemas.microsoft.com/office/powerpoint/2010/main" val="3315042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a:t>- Stuck at home with kids, stuck in a career, stuck without a iqama, stuck without a car</a:t>
            </a:r>
          </a:p>
        </p:txBody>
      </p:sp>
      <p:sp>
        <p:nvSpPr>
          <p:cNvPr id="4" name="Slide Number Placeholder 3"/>
          <p:cNvSpPr>
            <a:spLocks noGrp="1"/>
          </p:cNvSpPr>
          <p:nvPr>
            <p:ph type="sldNum" sz="quarter" idx="5"/>
          </p:nvPr>
        </p:nvSpPr>
        <p:spPr/>
        <p:txBody>
          <a:bodyPr/>
          <a:lstStyle/>
          <a:p>
            <a:fld id="{3823765F-6D3A-4867-9087-48A7502DC5BA}" type="slidenum">
              <a:rPr lang="en-US" smtClean="0"/>
              <a:t>22</a:t>
            </a:fld>
            <a:endParaRPr lang="en-US"/>
          </a:p>
        </p:txBody>
      </p:sp>
    </p:spTree>
    <p:extLst>
      <p:ext uri="{BB962C8B-B14F-4D97-AF65-F5344CB8AC3E}">
        <p14:creationId xmlns:p14="http://schemas.microsoft.com/office/powerpoint/2010/main" val="370794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23</a:t>
            </a:fld>
            <a:endParaRPr lang="en-US"/>
          </a:p>
        </p:txBody>
      </p:sp>
    </p:spTree>
    <p:extLst>
      <p:ext uri="{BB962C8B-B14F-4D97-AF65-F5344CB8AC3E}">
        <p14:creationId xmlns:p14="http://schemas.microsoft.com/office/powerpoint/2010/main" val="3648117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a:t>Our kids, our classmates, our co-workers, unbelievers around us</a:t>
            </a:r>
          </a:p>
        </p:txBody>
      </p:sp>
      <p:sp>
        <p:nvSpPr>
          <p:cNvPr id="4" name="Slide Number Placeholder 3"/>
          <p:cNvSpPr>
            <a:spLocks noGrp="1"/>
          </p:cNvSpPr>
          <p:nvPr>
            <p:ph type="sldNum" sz="quarter" idx="5"/>
          </p:nvPr>
        </p:nvSpPr>
        <p:spPr/>
        <p:txBody>
          <a:bodyPr/>
          <a:lstStyle/>
          <a:p>
            <a:fld id="{3823765F-6D3A-4867-9087-48A7502DC5BA}" type="slidenum">
              <a:rPr lang="en-US" smtClean="0"/>
              <a:t>24</a:t>
            </a:fld>
            <a:endParaRPr lang="en-US"/>
          </a:p>
        </p:txBody>
      </p:sp>
    </p:spTree>
    <p:extLst>
      <p:ext uri="{BB962C8B-B14F-4D97-AF65-F5344CB8AC3E}">
        <p14:creationId xmlns:p14="http://schemas.microsoft.com/office/powerpoint/2010/main" val="290698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a:t>Our kids, our classmates, our co-workers, unbelievers around us</a:t>
            </a:r>
          </a:p>
        </p:txBody>
      </p:sp>
      <p:sp>
        <p:nvSpPr>
          <p:cNvPr id="4" name="Slide Number Placeholder 3"/>
          <p:cNvSpPr>
            <a:spLocks noGrp="1"/>
          </p:cNvSpPr>
          <p:nvPr>
            <p:ph type="sldNum" sz="quarter" idx="5"/>
          </p:nvPr>
        </p:nvSpPr>
        <p:spPr/>
        <p:txBody>
          <a:bodyPr/>
          <a:lstStyle/>
          <a:p>
            <a:fld id="{3823765F-6D3A-4867-9087-48A7502DC5BA}" type="slidenum">
              <a:rPr lang="en-US" smtClean="0"/>
              <a:t>25</a:t>
            </a:fld>
            <a:endParaRPr lang="en-US"/>
          </a:p>
        </p:txBody>
      </p:sp>
    </p:spTree>
    <p:extLst>
      <p:ext uri="{BB962C8B-B14F-4D97-AF65-F5344CB8AC3E}">
        <p14:creationId xmlns:p14="http://schemas.microsoft.com/office/powerpoint/2010/main" val="4067138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26</a:t>
            </a:fld>
            <a:endParaRPr lang="en-US"/>
          </a:p>
        </p:txBody>
      </p:sp>
    </p:spTree>
    <p:extLst>
      <p:ext uri="{BB962C8B-B14F-4D97-AF65-F5344CB8AC3E}">
        <p14:creationId xmlns:p14="http://schemas.microsoft.com/office/powerpoint/2010/main" val="2114230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27</a:t>
            </a:fld>
            <a:endParaRPr lang="en-US"/>
          </a:p>
        </p:txBody>
      </p:sp>
    </p:spTree>
    <p:extLst>
      <p:ext uri="{BB962C8B-B14F-4D97-AF65-F5344CB8AC3E}">
        <p14:creationId xmlns:p14="http://schemas.microsoft.com/office/powerpoint/2010/main" val="3520863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28</a:t>
            </a:fld>
            <a:endParaRPr lang="en-US"/>
          </a:p>
        </p:txBody>
      </p:sp>
    </p:spTree>
    <p:extLst>
      <p:ext uri="{BB962C8B-B14F-4D97-AF65-F5344CB8AC3E}">
        <p14:creationId xmlns:p14="http://schemas.microsoft.com/office/powerpoint/2010/main" val="160401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29</a:t>
            </a:fld>
            <a:endParaRPr lang="en-US"/>
          </a:p>
        </p:txBody>
      </p:sp>
    </p:spTree>
    <p:extLst>
      <p:ext uri="{BB962C8B-B14F-4D97-AF65-F5344CB8AC3E}">
        <p14:creationId xmlns:p14="http://schemas.microsoft.com/office/powerpoint/2010/main" val="393015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0" indent="0">
              <a:buFontTx/>
              <a:buNone/>
            </a:pPr>
            <a:r>
              <a:rPr lang="en-US" dirty="0"/>
              <a:t>Today and next week we get to take an inner look into Paul’s heart.  We get to hear from him what his perspective was on life, ministry and suffering.  God will teach us through Paul powerful truths about what a mature Christian looks like!</a:t>
            </a:r>
          </a:p>
        </p:txBody>
      </p:sp>
      <p:sp>
        <p:nvSpPr>
          <p:cNvPr id="4" name="Slide Number Placeholder 3"/>
          <p:cNvSpPr>
            <a:spLocks noGrp="1"/>
          </p:cNvSpPr>
          <p:nvPr>
            <p:ph type="sldNum" sz="quarter" idx="5"/>
          </p:nvPr>
        </p:nvSpPr>
        <p:spPr/>
        <p:txBody>
          <a:bodyPr/>
          <a:lstStyle/>
          <a:p>
            <a:fld id="{3823765F-6D3A-4867-9087-48A7502DC5BA}" type="slidenum">
              <a:rPr lang="en-US" smtClean="0"/>
              <a:t>3</a:t>
            </a:fld>
            <a:endParaRPr lang="en-US"/>
          </a:p>
        </p:txBody>
      </p:sp>
    </p:spTree>
    <p:extLst>
      <p:ext uri="{BB962C8B-B14F-4D97-AF65-F5344CB8AC3E}">
        <p14:creationId xmlns:p14="http://schemas.microsoft.com/office/powerpoint/2010/main" val="2764421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30</a:t>
            </a:fld>
            <a:endParaRPr lang="en-US"/>
          </a:p>
        </p:txBody>
      </p:sp>
    </p:spTree>
    <p:extLst>
      <p:ext uri="{BB962C8B-B14F-4D97-AF65-F5344CB8AC3E}">
        <p14:creationId xmlns:p14="http://schemas.microsoft.com/office/powerpoint/2010/main" val="3814298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31</a:t>
            </a:fld>
            <a:endParaRPr lang="en-US"/>
          </a:p>
        </p:txBody>
      </p:sp>
    </p:spTree>
    <p:extLst>
      <p:ext uri="{BB962C8B-B14F-4D97-AF65-F5344CB8AC3E}">
        <p14:creationId xmlns:p14="http://schemas.microsoft.com/office/powerpoint/2010/main" val="883483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32</a:t>
            </a:fld>
            <a:endParaRPr lang="en-US"/>
          </a:p>
        </p:txBody>
      </p:sp>
    </p:spTree>
    <p:extLst>
      <p:ext uri="{BB962C8B-B14F-4D97-AF65-F5344CB8AC3E}">
        <p14:creationId xmlns:p14="http://schemas.microsoft.com/office/powerpoint/2010/main" val="118443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33</a:t>
            </a:fld>
            <a:endParaRPr lang="en-US"/>
          </a:p>
        </p:txBody>
      </p:sp>
    </p:spTree>
    <p:extLst>
      <p:ext uri="{BB962C8B-B14F-4D97-AF65-F5344CB8AC3E}">
        <p14:creationId xmlns:p14="http://schemas.microsoft.com/office/powerpoint/2010/main" val="4200627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34</a:t>
            </a:fld>
            <a:endParaRPr lang="en-US"/>
          </a:p>
        </p:txBody>
      </p:sp>
    </p:spTree>
    <p:extLst>
      <p:ext uri="{BB962C8B-B14F-4D97-AF65-F5344CB8AC3E}">
        <p14:creationId xmlns:p14="http://schemas.microsoft.com/office/powerpoint/2010/main" val="4143016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35</a:t>
            </a:fld>
            <a:endParaRPr lang="en-US"/>
          </a:p>
        </p:txBody>
      </p:sp>
    </p:spTree>
    <p:extLst>
      <p:ext uri="{BB962C8B-B14F-4D97-AF65-F5344CB8AC3E}">
        <p14:creationId xmlns:p14="http://schemas.microsoft.com/office/powerpoint/2010/main" val="3218806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36</a:t>
            </a:fld>
            <a:endParaRPr lang="en-US"/>
          </a:p>
        </p:txBody>
      </p:sp>
    </p:spTree>
    <p:extLst>
      <p:ext uri="{BB962C8B-B14F-4D97-AF65-F5344CB8AC3E}">
        <p14:creationId xmlns:p14="http://schemas.microsoft.com/office/powerpoint/2010/main" val="407382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37</a:t>
            </a:fld>
            <a:endParaRPr lang="en-US"/>
          </a:p>
        </p:txBody>
      </p:sp>
    </p:spTree>
    <p:extLst>
      <p:ext uri="{BB962C8B-B14F-4D97-AF65-F5344CB8AC3E}">
        <p14:creationId xmlns:p14="http://schemas.microsoft.com/office/powerpoint/2010/main" val="1043697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38</a:t>
            </a:fld>
            <a:endParaRPr lang="en-US"/>
          </a:p>
        </p:txBody>
      </p:sp>
    </p:spTree>
    <p:extLst>
      <p:ext uri="{BB962C8B-B14F-4D97-AF65-F5344CB8AC3E}">
        <p14:creationId xmlns:p14="http://schemas.microsoft.com/office/powerpoint/2010/main" val="2692274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324EBA-54D3-45F1-9A0A-BDEB83CA518A}" type="slidenum">
              <a:rPr lang="en-US" smtClean="0"/>
              <a:t>39</a:t>
            </a:fld>
            <a:endParaRPr lang="en-US"/>
          </a:p>
        </p:txBody>
      </p:sp>
    </p:spTree>
    <p:extLst>
      <p:ext uri="{BB962C8B-B14F-4D97-AF65-F5344CB8AC3E}">
        <p14:creationId xmlns:p14="http://schemas.microsoft.com/office/powerpoint/2010/main" val="110638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4</a:t>
            </a:fld>
            <a:endParaRPr lang="en-US"/>
          </a:p>
        </p:txBody>
      </p:sp>
    </p:spTree>
    <p:extLst>
      <p:ext uri="{BB962C8B-B14F-4D97-AF65-F5344CB8AC3E}">
        <p14:creationId xmlns:p14="http://schemas.microsoft.com/office/powerpoint/2010/main" val="3304328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5</a:t>
            </a:fld>
            <a:endParaRPr lang="en-US"/>
          </a:p>
        </p:txBody>
      </p:sp>
    </p:spTree>
    <p:extLst>
      <p:ext uri="{BB962C8B-B14F-4D97-AF65-F5344CB8AC3E}">
        <p14:creationId xmlns:p14="http://schemas.microsoft.com/office/powerpoint/2010/main" val="16717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6</a:t>
            </a:fld>
            <a:endParaRPr lang="en-US"/>
          </a:p>
        </p:txBody>
      </p:sp>
    </p:spTree>
    <p:extLst>
      <p:ext uri="{BB962C8B-B14F-4D97-AF65-F5344CB8AC3E}">
        <p14:creationId xmlns:p14="http://schemas.microsoft.com/office/powerpoint/2010/main" val="240385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7</a:t>
            </a:fld>
            <a:endParaRPr lang="en-US"/>
          </a:p>
        </p:txBody>
      </p:sp>
    </p:spTree>
    <p:extLst>
      <p:ext uri="{BB962C8B-B14F-4D97-AF65-F5344CB8AC3E}">
        <p14:creationId xmlns:p14="http://schemas.microsoft.com/office/powerpoint/2010/main" val="57449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8</a:t>
            </a:fld>
            <a:endParaRPr lang="en-US"/>
          </a:p>
        </p:txBody>
      </p:sp>
    </p:spTree>
    <p:extLst>
      <p:ext uri="{BB962C8B-B14F-4D97-AF65-F5344CB8AC3E}">
        <p14:creationId xmlns:p14="http://schemas.microsoft.com/office/powerpoint/2010/main" val="152278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23765F-6D3A-4867-9087-48A7502DC5BA}" type="slidenum">
              <a:rPr lang="en-US" smtClean="0"/>
              <a:t>9</a:t>
            </a:fld>
            <a:endParaRPr lang="en-US"/>
          </a:p>
        </p:txBody>
      </p:sp>
    </p:spTree>
    <p:extLst>
      <p:ext uri="{BB962C8B-B14F-4D97-AF65-F5344CB8AC3E}">
        <p14:creationId xmlns:p14="http://schemas.microsoft.com/office/powerpoint/2010/main" val="26191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34107B-0E53-48C8-9B5E-37A239201CF1}"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79179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92398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609205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460643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860200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274765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608761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311565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500156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765350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493435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4107B-0E53-48C8-9B5E-37A239201CF1}"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88854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814221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0511025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300211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4107B-0E53-48C8-9B5E-37A239201CF1}"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46686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34107B-0E53-48C8-9B5E-37A239201CF1}"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8268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34107B-0E53-48C8-9B5E-37A239201CF1}" type="datetimeFigureOut">
              <a:rPr lang="en-US" smtClean="0"/>
              <a:t>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37922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34107B-0E53-48C8-9B5E-37A239201CF1}" type="datetimeFigureOut">
              <a:rPr lang="en-US" smtClean="0"/>
              <a:t>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108205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4107B-0E53-48C8-9B5E-37A239201CF1}" type="datetimeFigureOut">
              <a:rPr lang="en-US" smtClean="0"/>
              <a:t>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21512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19459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4107B-0E53-48C8-9B5E-37A239201CF1}"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01455F-AEB2-47BD-907B-40A7EB0AF91D}" type="slidenum">
              <a:rPr lang="en-US" smtClean="0"/>
              <a:t>‹#›</a:t>
            </a:fld>
            <a:endParaRPr lang="en-US"/>
          </a:p>
        </p:txBody>
      </p:sp>
    </p:spTree>
    <p:extLst>
      <p:ext uri="{BB962C8B-B14F-4D97-AF65-F5344CB8AC3E}">
        <p14:creationId xmlns:p14="http://schemas.microsoft.com/office/powerpoint/2010/main" val="408332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4107B-0E53-48C8-9B5E-37A239201CF1}" type="datetimeFigureOut">
              <a:rPr lang="en-US" smtClean="0"/>
              <a:t>2/20/23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1455F-AEB2-47BD-907B-40A7EB0AF91D}" type="slidenum">
              <a:rPr lang="en-US" smtClean="0"/>
              <a:t>‹#›</a:t>
            </a:fld>
            <a:endParaRPr lang="en-US"/>
          </a:p>
        </p:txBody>
      </p:sp>
    </p:spTree>
    <p:extLst>
      <p:ext uri="{BB962C8B-B14F-4D97-AF65-F5344CB8AC3E}">
        <p14:creationId xmlns:p14="http://schemas.microsoft.com/office/powerpoint/2010/main" val="371268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68806336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pxhere.com/en/photo/1271951" TargetMode="Externa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4.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4.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4.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4.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4.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4.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4.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4.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pxhere.com/en/photo/1271951"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pxhere.com/en/photo/1271951"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pxhere.com/en/photo/1271951" TargetMode="Externa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pxhere.com/en/photo/1271951"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505200" y="381000"/>
            <a:ext cx="7471918"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Philippians 1:12-18</a:t>
            </a:r>
          </a:p>
        </p:txBody>
      </p:sp>
      <p:sp>
        <p:nvSpPr>
          <p:cNvPr id="2" name="TextBox 1">
            <a:extLst>
              <a:ext uri="{FF2B5EF4-FFF2-40B4-BE49-F238E27FC236}">
                <a16:creationId xmlns:a16="http://schemas.microsoft.com/office/drawing/2014/main" id="{7DC6EBA3-EE04-499B-B324-AB8CD1E2786B}"/>
              </a:ext>
            </a:extLst>
          </p:cNvPr>
          <p:cNvSpPr txBox="1"/>
          <p:nvPr/>
        </p:nvSpPr>
        <p:spPr>
          <a:xfrm>
            <a:off x="4437904" y="2696170"/>
            <a:ext cx="6178436" cy="2308324"/>
          </a:xfrm>
          <a:prstGeom prst="rect">
            <a:avLst/>
          </a:prstGeom>
          <a:noFill/>
        </p:spPr>
        <p:txBody>
          <a:bodyPr wrap="square" rtlCol="0">
            <a:spAutoFit/>
          </a:bodyPr>
          <a:lstStyle/>
          <a:p>
            <a:pPr algn="ctr"/>
            <a:r>
              <a:rPr lang="en-US" sz="7200" b="1" dirty="0">
                <a:solidFill>
                  <a:schemeClr val="bg1"/>
                </a:solidFill>
                <a:effectLst>
                  <a:glow rad="139700">
                    <a:schemeClr val="tx1"/>
                  </a:glow>
                </a:effectLst>
                <a:latin typeface="Calibri" panose="020F0502020204030204" pitchFamily="34" charset="0"/>
                <a:cs typeface="Calibri" panose="020F0502020204030204" pitchFamily="34" charset="0"/>
              </a:rPr>
              <a:t>Transformed by the Gospel!</a:t>
            </a:r>
          </a:p>
        </p:txBody>
      </p:sp>
      <p:sp>
        <p:nvSpPr>
          <p:cNvPr id="4" name="Rectangle 3">
            <a:extLst>
              <a:ext uri="{FF2B5EF4-FFF2-40B4-BE49-F238E27FC236}">
                <a16:creationId xmlns:a16="http://schemas.microsoft.com/office/drawing/2014/main" id="{0DDEE837-FC87-C02A-5803-106839E2768B}"/>
              </a:ext>
            </a:extLst>
          </p:cNvPr>
          <p:cNvSpPr>
            <a:spLocks noChangeArrowheads="1"/>
          </p:cNvSpPr>
          <p:nvPr/>
        </p:nvSpPr>
        <p:spPr bwMode="auto">
          <a:xfrm>
            <a:off x="0" y="5486400"/>
            <a:ext cx="12192000" cy="1403552"/>
          </a:xfrm>
          <a:prstGeom prst="rect">
            <a:avLst/>
          </a:prstGeom>
          <a:no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411640248"/>
      </p:ext>
    </p:extLst>
  </p:cSld>
  <p:clrMapOvr>
    <a:masterClrMapping/>
  </p:clrMapOvr>
  <mc:AlternateContent xmlns:mc="http://schemas.openxmlformats.org/markup-compatibility/2006" xmlns:p14="http://schemas.microsoft.com/office/powerpoint/2010/main">
    <mc:Choice Requires="p14">
      <p:transition spd="slow" p14:dur="3004">
        <p:fad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building, sky, outdoor, stone&#10;&#10;Description automatically generated">
            <a:extLst>
              <a:ext uri="{FF2B5EF4-FFF2-40B4-BE49-F238E27FC236}">
                <a16:creationId xmlns:a16="http://schemas.microsoft.com/office/drawing/2014/main" id="{3EADDFF2-A96F-85EE-86B9-738BC6F61096}"/>
              </a:ext>
            </a:extLst>
          </p:cNvPr>
          <p:cNvPicPr>
            <a:picLocks noChangeAspect="1"/>
          </p:cNvPicPr>
          <p:nvPr/>
        </p:nvPicPr>
        <p:blipFill>
          <a:blip r:embed="rId6" cstate="print">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3AA61-9B82-A6CA-012C-D0136E6A9215}"/>
              </a:ext>
            </a:extLst>
          </p:cNvPr>
          <p:cNvSpPr txBox="1"/>
          <p:nvPr/>
        </p:nvSpPr>
        <p:spPr>
          <a:xfrm>
            <a:off x="381000" y="1981200"/>
            <a:ext cx="11430000" cy="3493264"/>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Arrested in Jerusalem in ~57AD</a:t>
            </a:r>
          </a:p>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Imprisoned in Caesarea for 2 years</a:t>
            </a:r>
          </a:p>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Traveled to Rome (shipwreck!)</a:t>
            </a:r>
          </a:p>
          <a:p>
            <a:pPr marL="571500" indent="-571500" algn="l">
              <a:buFont typeface="Arial" panose="020B0604020202020204" pitchFamily="34" charset="0"/>
              <a:buChar char="•"/>
            </a:pPr>
            <a:r>
              <a:rPr lang="en-US" sz="4400">
                <a:solidFill>
                  <a:schemeClr val="bg1"/>
                </a:solidFill>
                <a:effectLst>
                  <a:glow rad="139700">
                    <a:schemeClr val="tx1"/>
                  </a:glow>
                </a:effectLst>
              </a:rPr>
              <a:t>Imprisoned in Rome for 2+ years (Acts 28:30)</a:t>
            </a:r>
          </a:p>
        </p:txBody>
      </p:sp>
      <p:sp>
        <p:nvSpPr>
          <p:cNvPr id="4" name="TextBox 3">
            <a:extLst>
              <a:ext uri="{FF2B5EF4-FFF2-40B4-BE49-F238E27FC236}">
                <a16:creationId xmlns:a16="http://schemas.microsoft.com/office/drawing/2014/main" id="{5F7777E8-274C-97FB-4F98-F6BAEF847CA4}"/>
              </a:ext>
            </a:extLst>
          </p:cNvPr>
          <p:cNvSpPr txBox="1"/>
          <p:nvPr/>
        </p:nvSpPr>
        <p:spPr>
          <a:xfrm>
            <a:off x="1414220" y="316424"/>
            <a:ext cx="986789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What were Paul’s current circumstances?</a:t>
            </a:r>
          </a:p>
        </p:txBody>
      </p:sp>
    </p:spTree>
    <p:custDataLst>
      <p:tags r:id="rId1"/>
    </p:custDataLst>
    <p:extLst>
      <p:ext uri="{BB962C8B-B14F-4D97-AF65-F5344CB8AC3E}">
        <p14:creationId xmlns:p14="http://schemas.microsoft.com/office/powerpoint/2010/main" val="27231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7B40AC-D53F-F80B-7F2B-9434F7340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73AA61-9B82-A6CA-012C-D0136E6A9215}"/>
              </a:ext>
            </a:extLst>
          </p:cNvPr>
          <p:cNvSpPr txBox="1"/>
          <p:nvPr/>
        </p:nvSpPr>
        <p:spPr>
          <a:xfrm>
            <a:off x="4876800" y="1460577"/>
            <a:ext cx="7162800" cy="486287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000">
                <a:solidFill>
                  <a:schemeClr val="bg1"/>
                </a:solidFill>
                <a:effectLst>
                  <a:glow rad="139700">
                    <a:schemeClr val="tx1"/>
                  </a:glow>
                </a:effectLst>
              </a:rPr>
              <a:t>House arrest (Acts 28:30)</a:t>
            </a:r>
          </a:p>
          <a:p>
            <a:pPr marL="571500" indent="-571500" algn="l">
              <a:spcAft>
                <a:spcPts val="1800"/>
              </a:spcAft>
              <a:buFont typeface="Arial" panose="020B0604020202020204" pitchFamily="34" charset="0"/>
              <a:buChar char="•"/>
            </a:pPr>
            <a:r>
              <a:rPr lang="en-US" sz="4000">
                <a:solidFill>
                  <a:schemeClr val="bg1"/>
                </a:solidFill>
                <a:effectLst>
                  <a:glow rad="139700">
                    <a:schemeClr val="tx1"/>
                  </a:glow>
                </a:effectLst>
              </a:rPr>
              <a:t>He at times mentions a “coupling chain”, so was most likely chained to a guard 24/7</a:t>
            </a:r>
          </a:p>
          <a:p>
            <a:pPr marL="571500" indent="-571500" algn="l">
              <a:buFont typeface="Arial" panose="020B0604020202020204" pitchFamily="34" charset="0"/>
              <a:buChar char="•"/>
            </a:pPr>
            <a:r>
              <a:rPr lang="en-US" sz="4000">
                <a:solidFill>
                  <a:schemeClr val="bg1"/>
                </a:solidFill>
                <a:effectLst>
                  <a:glow rad="139700">
                    <a:schemeClr val="tx1"/>
                  </a:glow>
                </a:effectLst>
              </a:rPr>
              <a:t>Guards were called “Praetorian guards”, and changed shifts every 6 hours</a:t>
            </a:r>
          </a:p>
        </p:txBody>
      </p:sp>
      <p:sp>
        <p:nvSpPr>
          <p:cNvPr id="4" name="TextBox 3">
            <a:extLst>
              <a:ext uri="{FF2B5EF4-FFF2-40B4-BE49-F238E27FC236}">
                <a16:creationId xmlns:a16="http://schemas.microsoft.com/office/drawing/2014/main" id="{5F7777E8-274C-97FB-4F98-F6BAEF847CA4}"/>
              </a:ext>
            </a:extLst>
          </p:cNvPr>
          <p:cNvSpPr txBox="1"/>
          <p:nvPr/>
        </p:nvSpPr>
        <p:spPr>
          <a:xfrm>
            <a:off x="3297910" y="221159"/>
            <a:ext cx="559618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Paul’s Imprisonment…</a:t>
            </a:r>
          </a:p>
        </p:txBody>
      </p:sp>
    </p:spTree>
    <p:custDataLst>
      <p:tags r:id="rId1"/>
    </p:custDataLst>
    <p:extLst>
      <p:ext uri="{BB962C8B-B14F-4D97-AF65-F5344CB8AC3E}">
        <p14:creationId xmlns:p14="http://schemas.microsoft.com/office/powerpoint/2010/main" val="172687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D1F6BCD-C726-14B6-07B3-FB19DAB0B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1000" y="674400"/>
            <a:ext cx="114300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12</a:t>
            </a:r>
            <a:r>
              <a:rPr lang="en-US" sz="4000">
                <a:solidFill>
                  <a:schemeClr val="bg1"/>
                </a:solidFill>
                <a:effectLst>
                  <a:glow rad="139700">
                    <a:schemeClr val="tx1"/>
                  </a:glow>
                </a:effectLst>
              </a:rPr>
              <a:t> I want you to know, brothers, that what has happened to me has really served to advance the gospel, </a:t>
            </a:r>
            <a:r>
              <a:rPr lang="en-US" sz="4000" baseline="30000">
                <a:solidFill>
                  <a:schemeClr val="bg1"/>
                </a:solidFill>
                <a:effectLst>
                  <a:glow rad="139700">
                    <a:schemeClr val="tx1"/>
                  </a:glow>
                </a:effectLst>
              </a:rPr>
              <a:t>13</a:t>
            </a:r>
            <a:r>
              <a:rPr lang="en-US" sz="4000">
                <a:solidFill>
                  <a:schemeClr val="bg1"/>
                </a:solidFill>
                <a:effectLst>
                  <a:glow rad="139700">
                    <a:schemeClr val="tx1"/>
                  </a:glow>
                </a:effectLst>
              </a:rPr>
              <a:t> so that it has become known throughout the whole imperial guard and to all the rest that my imprisonment is for Christ. </a:t>
            </a:r>
            <a:r>
              <a:rPr lang="en-US" sz="4000" baseline="30000">
                <a:solidFill>
                  <a:schemeClr val="bg1"/>
                </a:solidFill>
                <a:effectLst>
                  <a:glow rad="139700">
                    <a:schemeClr val="tx1"/>
                  </a:glow>
                </a:effectLst>
              </a:rPr>
              <a:t>14</a:t>
            </a:r>
            <a:r>
              <a:rPr lang="en-US" sz="4000">
                <a:solidFill>
                  <a:schemeClr val="bg1"/>
                </a:solidFill>
                <a:effectLst>
                  <a:glow rad="139700">
                    <a:schemeClr val="tx1"/>
                  </a:glow>
                </a:effectLst>
              </a:rPr>
              <a:t> And most of the brothers, having become confident in the Lord by my imprisonment, are much more bold to speak the word without fear.</a:t>
            </a:r>
          </a:p>
          <a:p>
            <a:pPr algn="l"/>
            <a:r>
              <a:rPr lang="en-US" sz="4000">
                <a:solidFill>
                  <a:schemeClr val="bg1"/>
                </a:solidFill>
                <a:effectLst>
                  <a:glow rad="139700">
                    <a:schemeClr val="tx1"/>
                  </a:glow>
                </a:effectLst>
              </a:rPr>
              <a:t>                                       Philippians 1:12-14</a:t>
            </a:r>
          </a:p>
        </p:txBody>
      </p:sp>
    </p:spTree>
    <p:custDataLst>
      <p:tags r:id="rId1"/>
    </p:custDataLst>
    <p:extLst>
      <p:ext uri="{BB962C8B-B14F-4D97-AF65-F5344CB8AC3E}">
        <p14:creationId xmlns:p14="http://schemas.microsoft.com/office/powerpoint/2010/main" val="3052894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63762-D8DA-BA34-402E-BEB74D498C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57200" y="674400"/>
            <a:ext cx="11125200"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15</a:t>
            </a:r>
            <a:r>
              <a:rPr lang="en-US" sz="4000">
                <a:solidFill>
                  <a:schemeClr val="bg1"/>
                </a:solidFill>
                <a:effectLst>
                  <a:glow rad="139700">
                    <a:schemeClr val="tx1"/>
                  </a:glow>
                </a:effectLst>
              </a:rPr>
              <a:t> Some indeed preach Christ from envy and rivalry, but others from good will. </a:t>
            </a:r>
            <a:r>
              <a:rPr lang="en-US" sz="4000" baseline="30000">
                <a:solidFill>
                  <a:schemeClr val="bg1"/>
                </a:solidFill>
                <a:effectLst>
                  <a:glow rad="139700">
                    <a:schemeClr val="tx1"/>
                  </a:glow>
                </a:effectLst>
              </a:rPr>
              <a:t>16</a:t>
            </a:r>
            <a:r>
              <a:rPr lang="en-US" sz="4000">
                <a:solidFill>
                  <a:schemeClr val="bg1"/>
                </a:solidFill>
                <a:effectLst>
                  <a:glow rad="139700">
                    <a:schemeClr val="tx1"/>
                  </a:glow>
                </a:effectLst>
              </a:rPr>
              <a:t> The latter do it out of love, knowing that I am put here for the defense of the gospel. </a:t>
            </a:r>
            <a:r>
              <a:rPr lang="en-US" sz="4000" baseline="30000">
                <a:solidFill>
                  <a:schemeClr val="bg1"/>
                </a:solidFill>
                <a:effectLst>
                  <a:glow rad="139700">
                    <a:schemeClr val="tx1"/>
                  </a:glow>
                </a:effectLst>
              </a:rPr>
              <a:t>17</a:t>
            </a:r>
            <a:r>
              <a:rPr lang="en-US" sz="4000">
                <a:solidFill>
                  <a:schemeClr val="bg1"/>
                </a:solidFill>
                <a:effectLst>
                  <a:glow rad="139700">
                    <a:schemeClr val="tx1"/>
                  </a:glow>
                </a:effectLst>
              </a:rPr>
              <a:t> The former proclaim Christ out of selfish ambition, not sincerely but thinking to afflict me in my imprisonment. </a:t>
            </a:r>
            <a:r>
              <a:rPr lang="en-US" sz="4000" baseline="30000">
                <a:solidFill>
                  <a:schemeClr val="bg1"/>
                </a:solidFill>
                <a:effectLst>
                  <a:glow rad="139700">
                    <a:schemeClr val="tx1"/>
                  </a:glow>
                </a:effectLst>
              </a:rPr>
              <a:t>18</a:t>
            </a:r>
            <a:r>
              <a:rPr lang="en-US" sz="4000">
                <a:solidFill>
                  <a:schemeClr val="bg1"/>
                </a:solidFill>
                <a:effectLst>
                  <a:glow rad="139700">
                    <a:schemeClr val="tx1"/>
                  </a:glow>
                </a:effectLst>
              </a:rPr>
              <a:t> What then? Only that in every way, whether in pretense or in truth, Christ is proclaimed, and in that I rejoice.</a:t>
            </a:r>
          </a:p>
          <a:p>
            <a:pPr algn="l"/>
            <a:r>
              <a:rPr lang="en-US" sz="4000">
                <a:solidFill>
                  <a:schemeClr val="bg1"/>
                </a:solidFill>
                <a:effectLst>
                  <a:glow rad="139700">
                    <a:schemeClr val="tx1"/>
                  </a:glow>
                </a:effectLst>
              </a:rPr>
              <a:t>                                                Philippians 1:15-18</a:t>
            </a:r>
          </a:p>
        </p:txBody>
      </p:sp>
    </p:spTree>
    <p:custDataLst>
      <p:tags r:id="rId1"/>
    </p:custDataLst>
    <p:extLst>
      <p:ext uri="{BB962C8B-B14F-4D97-AF65-F5344CB8AC3E}">
        <p14:creationId xmlns:p14="http://schemas.microsoft.com/office/powerpoint/2010/main" val="872422714"/>
      </p:ext>
    </p:extLst>
  </p:cSld>
  <p:clrMapOvr>
    <a:masterClrMapping/>
  </p:clrMapOvr>
  <p:extLst>
    <p:ext uri="{E180D4A7-C9FB-4DFB-919C-405C955672EB}">
      <p14:showEvtLst xmlns:p14="http://schemas.microsoft.com/office/powerpoint/2010/main">
        <p14:playEvt time="19" objId="3"/>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303563" y="1242142"/>
            <a:ext cx="8709074"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12</a:t>
            </a:r>
            <a:r>
              <a:rPr lang="en-US" sz="4000">
                <a:solidFill>
                  <a:schemeClr val="bg1"/>
                </a:solidFill>
                <a:effectLst>
                  <a:glow rad="139700">
                    <a:schemeClr val="tx1"/>
                  </a:glow>
                </a:effectLst>
              </a:rPr>
              <a:t> I want you to know, brothers, that </a:t>
            </a:r>
            <a:r>
              <a:rPr lang="en-US" sz="4000" u="sng">
                <a:solidFill>
                  <a:schemeClr val="bg1"/>
                </a:solidFill>
                <a:effectLst>
                  <a:glow rad="139700">
                    <a:schemeClr val="tx1"/>
                  </a:glow>
                </a:effectLst>
              </a:rPr>
              <a:t>what has happened to me has really served to advance the gospel</a:t>
            </a:r>
            <a:r>
              <a:rPr lang="en-US" sz="4000">
                <a:solidFill>
                  <a:schemeClr val="bg1"/>
                </a:solidFill>
                <a:effectLst>
                  <a:glow rad="139700">
                    <a:schemeClr val="tx1"/>
                  </a:glow>
                </a:effectLst>
              </a:rPr>
              <a:t>, </a:t>
            </a:r>
            <a:r>
              <a:rPr lang="en-US" sz="4000" baseline="30000">
                <a:solidFill>
                  <a:schemeClr val="bg1"/>
                </a:solidFill>
                <a:effectLst>
                  <a:glow rad="139700">
                    <a:schemeClr val="tx1"/>
                  </a:glow>
                </a:effectLst>
              </a:rPr>
              <a:t>13</a:t>
            </a:r>
            <a:r>
              <a:rPr lang="en-US" sz="4000">
                <a:solidFill>
                  <a:schemeClr val="bg1"/>
                </a:solidFill>
                <a:effectLst>
                  <a:glow rad="139700">
                    <a:schemeClr val="tx1"/>
                  </a:glow>
                </a:effectLst>
              </a:rPr>
              <a:t> so that it has become known throughout the whole imperial guard and to all the rest that my imprisonment is for Christ.</a:t>
            </a:r>
          </a:p>
        </p:txBody>
      </p:sp>
      <p:sp>
        <p:nvSpPr>
          <p:cNvPr id="2" name="TextBox 1">
            <a:extLst>
              <a:ext uri="{FF2B5EF4-FFF2-40B4-BE49-F238E27FC236}">
                <a16:creationId xmlns:a16="http://schemas.microsoft.com/office/drawing/2014/main" id="{9D87FCDA-293F-DA50-7377-4FF587529D3A}"/>
              </a:ext>
            </a:extLst>
          </p:cNvPr>
          <p:cNvSpPr txBox="1"/>
          <p:nvPr/>
        </p:nvSpPr>
        <p:spPr>
          <a:xfrm>
            <a:off x="990600" y="221130"/>
            <a:ext cx="9677400"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chemeClr val="bg1"/>
                </a:solidFill>
                <a:effectLst>
                  <a:glow rad="139700">
                    <a:schemeClr val="tx1"/>
                  </a:glow>
                </a:effectLst>
              </a:rPr>
              <a:t>So What does Paul Focus on in his “Update”?</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33F295B3-9E28-18CA-E666-3B004EE7C800}"/>
              </a:ext>
            </a:extLst>
          </p:cNvPr>
          <p:cNvSpPr txBox="1"/>
          <p:nvPr/>
        </p:nvSpPr>
        <p:spPr>
          <a:xfrm>
            <a:off x="3371557" y="5382441"/>
            <a:ext cx="8515643"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rgbClr val="FFFF00"/>
                </a:solidFill>
                <a:effectLst>
                  <a:glow rad="139700">
                    <a:schemeClr val="tx1"/>
                  </a:glow>
                </a:effectLst>
              </a:rPr>
              <a:t>Paul explains how his circumstances are furthering the cause of the gospel!</a:t>
            </a:r>
          </a:p>
        </p:txBody>
      </p:sp>
    </p:spTree>
    <p:custDataLst>
      <p:tags r:id="rId1"/>
    </p:custDataLst>
    <p:extLst>
      <p:ext uri="{BB962C8B-B14F-4D97-AF65-F5344CB8AC3E}">
        <p14:creationId xmlns:p14="http://schemas.microsoft.com/office/powerpoint/2010/main" val="37689480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E180D4A7-C9FB-4DFB-919C-405C955672EB}">
      <p14:showEvtLst xmlns:p14="http://schemas.microsoft.com/office/powerpoint/2010/main">
        <p14:playEvt time="19"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303563" y="1242142"/>
            <a:ext cx="8709074" cy="255454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14</a:t>
            </a:r>
            <a:r>
              <a:rPr lang="en-US" sz="4000">
                <a:solidFill>
                  <a:schemeClr val="bg1"/>
                </a:solidFill>
                <a:effectLst>
                  <a:glow rad="139700">
                    <a:schemeClr val="tx1"/>
                  </a:glow>
                </a:effectLst>
              </a:rPr>
              <a:t> And most of the brothers, having become confident in the Lord by my imprisonment, are much more bold to speak the word without fear.</a:t>
            </a:r>
          </a:p>
        </p:txBody>
      </p:sp>
      <p:sp>
        <p:nvSpPr>
          <p:cNvPr id="2" name="TextBox 1">
            <a:extLst>
              <a:ext uri="{FF2B5EF4-FFF2-40B4-BE49-F238E27FC236}">
                <a16:creationId xmlns:a16="http://schemas.microsoft.com/office/drawing/2014/main" id="{9D87FCDA-293F-DA50-7377-4FF587529D3A}"/>
              </a:ext>
            </a:extLst>
          </p:cNvPr>
          <p:cNvSpPr txBox="1"/>
          <p:nvPr/>
        </p:nvSpPr>
        <p:spPr>
          <a:xfrm>
            <a:off x="990600" y="221130"/>
            <a:ext cx="9677400"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chemeClr val="bg1"/>
                </a:solidFill>
                <a:effectLst>
                  <a:glow rad="139700">
                    <a:schemeClr val="tx1"/>
                  </a:glow>
                </a:effectLst>
              </a:rPr>
              <a:t>So What does Paul Focus on in his “Update”?</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33F295B3-9E28-18CA-E666-3B004EE7C800}"/>
              </a:ext>
            </a:extLst>
          </p:cNvPr>
          <p:cNvSpPr txBox="1"/>
          <p:nvPr/>
        </p:nvSpPr>
        <p:spPr>
          <a:xfrm>
            <a:off x="3371557" y="4572000"/>
            <a:ext cx="8515643" cy="19389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rgbClr val="FFFF00"/>
                </a:solidFill>
                <a:effectLst>
                  <a:glow rad="139700">
                    <a:schemeClr val="tx1"/>
                  </a:glow>
                </a:effectLst>
              </a:rPr>
              <a:t>Paul explains how his circumstances are encouraging others to boldly proclaim Christ!</a:t>
            </a:r>
          </a:p>
        </p:txBody>
      </p:sp>
    </p:spTree>
    <p:custDataLst>
      <p:tags r:id="rId1"/>
    </p:custDataLst>
    <p:extLst>
      <p:ext uri="{BB962C8B-B14F-4D97-AF65-F5344CB8AC3E}">
        <p14:creationId xmlns:p14="http://schemas.microsoft.com/office/powerpoint/2010/main" val="1843714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E180D4A7-C9FB-4DFB-919C-405C955672EB}">
      <p14:showEvtLst xmlns:p14="http://schemas.microsoft.com/office/powerpoint/2010/main">
        <p14:playEvt time="1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04800" y="1243548"/>
            <a:ext cx="11707837" cy="378565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dirty="0">
                <a:solidFill>
                  <a:schemeClr val="bg1"/>
                </a:solidFill>
                <a:effectLst>
                  <a:glow rad="139700">
                    <a:schemeClr val="tx1"/>
                  </a:glow>
                </a:effectLst>
              </a:rPr>
              <a:t>15</a:t>
            </a:r>
            <a:r>
              <a:rPr lang="en-US" sz="4000" dirty="0">
                <a:solidFill>
                  <a:schemeClr val="bg1"/>
                </a:solidFill>
                <a:effectLst>
                  <a:glow rad="139700">
                    <a:schemeClr val="tx1"/>
                  </a:glow>
                </a:effectLst>
              </a:rPr>
              <a:t> Some indeed preach Christ from envy and rivalry, but others from good will…  </a:t>
            </a:r>
            <a:r>
              <a:rPr lang="en-US" sz="4000" baseline="30000" dirty="0">
                <a:solidFill>
                  <a:schemeClr val="bg1"/>
                </a:solidFill>
                <a:effectLst>
                  <a:glow rad="139700">
                    <a:schemeClr val="tx1"/>
                  </a:glow>
                </a:effectLst>
              </a:rPr>
              <a:t>17</a:t>
            </a:r>
            <a:r>
              <a:rPr lang="en-US" sz="4000" dirty="0">
                <a:solidFill>
                  <a:schemeClr val="bg1"/>
                </a:solidFill>
                <a:effectLst>
                  <a:glow rad="139700">
                    <a:schemeClr val="tx1"/>
                  </a:glow>
                </a:effectLst>
              </a:rPr>
              <a:t> The former proclaim Christ out of selfish ambition, not sincerely but thinking to afflict me in my imprisonment. </a:t>
            </a:r>
            <a:r>
              <a:rPr lang="en-US" sz="4000" baseline="30000" dirty="0">
                <a:solidFill>
                  <a:schemeClr val="bg1"/>
                </a:solidFill>
                <a:effectLst>
                  <a:glow rad="139700">
                    <a:schemeClr val="tx1"/>
                  </a:glow>
                </a:effectLst>
              </a:rPr>
              <a:t>18</a:t>
            </a:r>
            <a:r>
              <a:rPr lang="en-US" sz="4000" dirty="0">
                <a:solidFill>
                  <a:schemeClr val="bg1"/>
                </a:solidFill>
                <a:effectLst>
                  <a:glow rad="139700">
                    <a:schemeClr val="tx1"/>
                  </a:glow>
                </a:effectLst>
              </a:rPr>
              <a:t> What then? Only that in every way, whether in pretense or in truth, Christ is proclaimed, and in that I rejoice.</a:t>
            </a:r>
          </a:p>
        </p:txBody>
      </p:sp>
      <p:sp>
        <p:nvSpPr>
          <p:cNvPr id="2" name="TextBox 1">
            <a:extLst>
              <a:ext uri="{FF2B5EF4-FFF2-40B4-BE49-F238E27FC236}">
                <a16:creationId xmlns:a16="http://schemas.microsoft.com/office/drawing/2014/main" id="{9D87FCDA-293F-DA50-7377-4FF587529D3A}"/>
              </a:ext>
            </a:extLst>
          </p:cNvPr>
          <p:cNvSpPr txBox="1"/>
          <p:nvPr/>
        </p:nvSpPr>
        <p:spPr>
          <a:xfrm>
            <a:off x="990600" y="221130"/>
            <a:ext cx="9677400"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a:solidFill>
                  <a:schemeClr val="bg1"/>
                </a:solidFill>
                <a:effectLst>
                  <a:glow rad="139700">
                    <a:schemeClr val="tx1"/>
                  </a:glow>
                </a:effectLst>
              </a:rPr>
              <a:t>So What does Paul Focus on in his “Update”?</a:t>
            </a:r>
          </a:p>
        </p:txBody>
      </p:sp>
      <p:sp>
        <p:nvSpPr>
          <p:cNvPr id="5" name="TextBox 4">
            <a:extLst>
              <a:ext uri="{FF2B5EF4-FFF2-40B4-BE49-F238E27FC236}">
                <a16:creationId xmlns:a16="http://schemas.microsoft.com/office/drawing/2014/main" id="{33F295B3-9E28-18CA-E666-3B004EE7C800}"/>
              </a:ext>
            </a:extLst>
          </p:cNvPr>
          <p:cNvSpPr txBox="1"/>
          <p:nvPr/>
        </p:nvSpPr>
        <p:spPr>
          <a:xfrm>
            <a:off x="304799" y="5227786"/>
            <a:ext cx="11707837"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rgbClr val="FFFF00"/>
                </a:solidFill>
                <a:effectLst>
                  <a:glow rad="139700">
                    <a:schemeClr val="tx1"/>
                  </a:glow>
                </a:effectLst>
              </a:rPr>
              <a:t>Paul shares the freedom he feels in his heart about ministry competition… and his joy in the midst of it!</a:t>
            </a:r>
          </a:p>
        </p:txBody>
      </p:sp>
    </p:spTree>
    <p:custDataLst>
      <p:tags r:id="rId1"/>
    </p:custDataLst>
    <p:extLst>
      <p:ext uri="{BB962C8B-B14F-4D97-AF65-F5344CB8AC3E}">
        <p14:creationId xmlns:p14="http://schemas.microsoft.com/office/powerpoint/2010/main" val="1715850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E180D4A7-C9FB-4DFB-919C-405C955672EB}">
      <p14:showEvtLst xmlns:p14="http://schemas.microsoft.com/office/powerpoint/2010/main">
        <p14:playEvt time="19"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6610" y="1749646"/>
            <a:ext cx="4196789" cy="4803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AB07B990-61B4-4BE6-AEC4-DF9E623334A6}"/>
              </a:ext>
            </a:extLst>
          </p:cNvPr>
          <p:cNvSpPr txBox="1"/>
          <p:nvPr/>
        </p:nvSpPr>
        <p:spPr>
          <a:xfrm>
            <a:off x="364235" y="125318"/>
            <a:ext cx="11827765"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000" dirty="0">
                <a:solidFill>
                  <a:schemeClr val="bg1"/>
                </a:solidFill>
                <a:effectLst>
                  <a:glow rad="139700">
                    <a:schemeClr val="tx1"/>
                  </a:glow>
                </a:effectLst>
              </a:rPr>
              <a:t>How would you summarize Paul’s “personal” update…  </a:t>
            </a:r>
          </a:p>
        </p:txBody>
      </p:sp>
      <p:sp>
        <p:nvSpPr>
          <p:cNvPr id="5" name="TextBox 4">
            <a:extLst>
              <a:ext uri="{FF2B5EF4-FFF2-40B4-BE49-F238E27FC236}">
                <a16:creationId xmlns:a16="http://schemas.microsoft.com/office/drawing/2014/main" id="{C648BE1C-FCA4-F244-5737-EFC777A4E8D3}"/>
              </a:ext>
            </a:extLst>
          </p:cNvPr>
          <p:cNvSpPr txBox="1"/>
          <p:nvPr/>
        </p:nvSpPr>
        <p:spPr>
          <a:xfrm>
            <a:off x="379733" y="1299745"/>
            <a:ext cx="7275828"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000" dirty="0">
                <a:solidFill>
                  <a:schemeClr val="bg1"/>
                </a:solidFill>
                <a:effectLst>
                  <a:glow rad="139700">
                    <a:schemeClr val="tx1"/>
                  </a:glow>
                </a:effectLst>
              </a:rPr>
              <a:t>His Joy at how the gospel was being proclaimed in Rome!</a:t>
            </a:r>
          </a:p>
        </p:txBody>
      </p:sp>
      <p:sp>
        <p:nvSpPr>
          <p:cNvPr id="2" name="TextBox 1">
            <a:extLst>
              <a:ext uri="{FF2B5EF4-FFF2-40B4-BE49-F238E27FC236}">
                <a16:creationId xmlns:a16="http://schemas.microsoft.com/office/drawing/2014/main" id="{29FFC5CB-C57F-F655-BEA7-E4C3516F8D0F}"/>
              </a:ext>
            </a:extLst>
          </p:cNvPr>
          <p:cNvSpPr txBox="1"/>
          <p:nvPr/>
        </p:nvSpPr>
        <p:spPr>
          <a:xfrm>
            <a:off x="392651" y="3559915"/>
            <a:ext cx="6674576" cy="19389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000" dirty="0">
                <a:solidFill>
                  <a:schemeClr val="bg1"/>
                </a:solidFill>
                <a:effectLst>
                  <a:glow rad="139700">
                    <a:schemeClr val="tx1"/>
                  </a:glow>
                </a:effectLst>
              </a:rPr>
              <a:t>Paul’s entire perspective on life and suffering had been transformed by the gospel!</a:t>
            </a:r>
          </a:p>
        </p:txBody>
      </p:sp>
    </p:spTree>
    <p:custDataLst>
      <p:tags r:id="rId1"/>
    </p:custDataLst>
    <p:extLst>
      <p:ext uri="{BB962C8B-B14F-4D97-AF65-F5344CB8AC3E}">
        <p14:creationId xmlns:p14="http://schemas.microsoft.com/office/powerpoint/2010/main" val="8613470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extLst>
    <p:ext uri="{E180D4A7-C9FB-4DFB-919C-405C955672EB}">
      <p14:showEvtLst xmlns:p14="http://schemas.microsoft.com/office/powerpoint/2010/main">
        <p14:playEvt time="19"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7FCDA-293F-DA50-7377-4FF587529D3A}"/>
              </a:ext>
            </a:extLst>
          </p:cNvPr>
          <p:cNvSpPr txBox="1"/>
          <p:nvPr/>
        </p:nvSpPr>
        <p:spPr>
          <a:xfrm>
            <a:off x="1265695" y="144959"/>
            <a:ext cx="969419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What was the Gospel According to Paul?</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5479" y="1140046"/>
            <a:ext cx="4196789" cy="4803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8E1EA22B-C529-03BA-734D-B850040E1356}"/>
              </a:ext>
            </a:extLst>
          </p:cNvPr>
          <p:cNvSpPr txBox="1"/>
          <p:nvPr/>
        </p:nvSpPr>
        <p:spPr>
          <a:xfrm>
            <a:off x="397790" y="1165030"/>
            <a:ext cx="11430000"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12</a:t>
            </a:r>
            <a:r>
              <a:rPr lang="en-US" sz="4000">
                <a:solidFill>
                  <a:schemeClr val="bg1"/>
                </a:solidFill>
                <a:effectLst>
                  <a:glow rad="139700">
                    <a:schemeClr val="tx1"/>
                  </a:glow>
                </a:effectLst>
              </a:rPr>
              <a:t> … what has happened to me has really served to </a:t>
            </a:r>
            <a:r>
              <a:rPr lang="en-US" sz="4000">
                <a:solidFill>
                  <a:srgbClr val="FFFF00"/>
                </a:solidFill>
                <a:effectLst>
                  <a:glow rad="139700">
                    <a:schemeClr val="tx1"/>
                  </a:glow>
                </a:effectLst>
              </a:rPr>
              <a:t>advance the gospel</a:t>
            </a:r>
            <a:r>
              <a:rPr lang="en-US" sz="4000">
                <a:solidFill>
                  <a:schemeClr val="bg1"/>
                </a:solidFill>
                <a:effectLst>
                  <a:glow rad="139700">
                    <a:schemeClr val="tx1"/>
                  </a:glow>
                </a:effectLst>
              </a:rPr>
              <a:t>, </a:t>
            </a:r>
          </a:p>
        </p:txBody>
      </p:sp>
      <p:sp>
        <p:nvSpPr>
          <p:cNvPr id="7" name="TextBox 6">
            <a:extLst>
              <a:ext uri="{FF2B5EF4-FFF2-40B4-BE49-F238E27FC236}">
                <a16:creationId xmlns:a16="http://schemas.microsoft.com/office/drawing/2014/main" id="{3ACD64F4-80FD-2863-F802-6951076F745F}"/>
              </a:ext>
            </a:extLst>
          </p:cNvPr>
          <p:cNvSpPr txBox="1"/>
          <p:nvPr/>
        </p:nvSpPr>
        <p:spPr>
          <a:xfrm>
            <a:off x="397790" y="1768041"/>
            <a:ext cx="11430000" cy="440120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baseline="30000">
                <a:solidFill>
                  <a:schemeClr val="bg1"/>
                </a:solidFill>
                <a:effectLst>
                  <a:glow rad="139700">
                    <a:schemeClr val="tx1"/>
                  </a:glow>
                </a:effectLst>
              </a:rPr>
              <a:t>                                                       </a:t>
            </a:r>
            <a:r>
              <a:rPr lang="en-US" sz="4000">
                <a:solidFill>
                  <a:schemeClr val="bg1"/>
                </a:solidFill>
                <a:effectLst>
                  <a:glow rad="139700">
                    <a:schemeClr val="tx1"/>
                  </a:glow>
                </a:effectLst>
              </a:rPr>
              <a:t> </a:t>
            </a:r>
            <a:r>
              <a:rPr lang="en-US" sz="4000" baseline="30000">
                <a:solidFill>
                  <a:schemeClr val="bg1"/>
                </a:solidFill>
                <a:effectLst>
                  <a:glow rad="139700">
                    <a:schemeClr val="tx1"/>
                  </a:glow>
                </a:effectLst>
              </a:rPr>
              <a:t>13</a:t>
            </a:r>
            <a:r>
              <a:rPr lang="en-US" sz="4000">
                <a:solidFill>
                  <a:schemeClr val="bg1"/>
                </a:solidFill>
                <a:effectLst>
                  <a:glow rad="139700">
                    <a:schemeClr val="tx1"/>
                  </a:glow>
                </a:effectLst>
              </a:rPr>
              <a:t> so that it has become known throughout the whole imperial guard … that </a:t>
            </a:r>
            <a:r>
              <a:rPr lang="en-US" sz="4000">
                <a:solidFill>
                  <a:srgbClr val="FFFF00"/>
                </a:solidFill>
                <a:effectLst>
                  <a:glow rad="139700">
                    <a:schemeClr val="tx1"/>
                  </a:glow>
                </a:effectLst>
              </a:rPr>
              <a:t>my imprisonment is for Christ</a:t>
            </a:r>
            <a:r>
              <a:rPr lang="en-US" sz="4000">
                <a:solidFill>
                  <a:schemeClr val="bg1"/>
                </a:solidFill>
                <a:effectLst>
                  <a:glow rad="139700">
                    <a:schemeClr val="tx1"/>
                  </a:glow>
                </a:effectLst>
              </a:rPr>
              <a:t>… </a:t>
            </a:r>
            <a:r>
              <a:rPr lang="en-US" sz="4000" baseline="30000">
                <a:solidFill>
                  <a:schemeClr val="bg1"/>
                </a:solidFill>
                <a:effectLst>
                  <a:glow rad="139700">
                    <a:schemeClr val="tx1"/>
                  </a:glow>
                </a:effectLst>
              </a:rPr>
              <a:t>15</a:t>
            </a:r>
            <a:r>
              <a:rPr lang="en-US" sz="4000">
                <a:solidFill>
                  <a:schemeClr val="bg1"/>
                </a:solidFill>
                <a:effectLst>
                  <a:glow rad="139700">
                    <a:schemeClr val="tx1"/>
                  </a:glow>
                </a:effectLst>
              </a:rPr>
              <a:t> Some indeed </a:t>
            </a:r>
            <a:r>
              <a:rPr lang="en-US" sz="4000">
                <a:solidFill>
                  <a:srgbClr val="FFFF00"/>
                </a:solidFill>
                <a:effectLst>
                  <a:glow rad="139700">
                    <a:schemeClr val="tx1"/>
                  </a:glow>
                </a:effectLst>
              </a:rPr>
              <a:t>preach Christ </a:t>
            </a:r>
            <a:r>
              <a:rPr lang="en-US" sz="4000">
                <a:solidFill>
                  <a:schemeClr val="bg1"/>
                </a:solidFill>
                <a:effectLst>
                  <a:glow rad="139700">
                    <a:schemeClr val="tx1"/>
                  </a:glow>
                </a:effectLst>
              </a:rPr>
              <a:t>from envy and rivalry… </a:t>
            </a:r>
            <a:r>
              <a:rPr lang="en-US" sz="4000" baseline="30000">
                <a:solidFill>
                  <a:schemeClr val="bg1"/>
                </a:solidFill>
                <a:effectLst>
                  <a:glow rad="139700">
                    <a:schemeClr val="tx1"/>
                  </a:glow>
                </a:effectLst>
              </a:rPr>
              <a:t>17</a:t>
            </a:r>
            <a:r>
              <a:rPr lang="en-US" sz="4000">
                <a:solidFill>
                  <a:schemeClr val="bg1"/>
                </a:solidFill>
                <a:effectLst>
                  <a:glow rad="139700">
                    <a:schemeClr val="tx1"/>
                  </a:glow>
                </a:effectLst>
              </a:rPr>
              <a:t> The former </a:t>
            </a:r>
            <a:r>
              <a:rPr lang="en-US" sz="4000">
                <a:solidFill>
                  <a:srgbClr val="FFFF00"/>
                </a:solidFill>
                <a:effectLst>
                  <a:glow rad="139700">
                    <a:schemeClr val="tx1"/>
                  </a:glow>
                </a:effectLst>
              </a:rPr>
              <a:t>proclaim Christ</a:t>
            </a:r>
            <a:r>
              <a:rPr lang="en-US" sz="4000">
                <a:solidFill>
                  <a:schemeClr val="bg1"/>
                </a:solidFill>
                <a:effectLst>
                  <a:glow rad="139700">
                    <a:schemeClr val="tx1"/>
                  </a:glow>
                </a:effectLst>
              </a:rPr>
              <a:t> out of selfish ambition… Only that in every way, whether in pretense or in truth, </a:t>
            </a:r>
            <a:r>
              <a:rPr lang="en-US" sz="4000">
                <a:solidFill>
                  <a:srgbClr val="FFFF00"/>
                </a:solidFill>
                <a:effectLst>
                  <a:glow rad="139700">
                    <a:schemeClr val="tx1"/>
                  </a:glow>
                </a:effectLst>
              </a:rPr>
              <a:t>Christ is proclaimed</a:t>
            </a:r>
            <a:r>
              <a:rPr lang="en-US" sz="4000">
                <a:solidFill>
                  <a:schemeClr val="bg1"/>
                </a:solidFill>
                <a:effectLst>
                  <a:glow rad="139700">
                    <a:schemeClr val="tx1"/>
                  </a:glow>
                </a:effectLst>
              </a:rPr>
              <a:t>, and in that I rejoice.</a:t>
            </a:r>
          </a:p>
        </p:txBody>
      </p:sp>
    </p:spTree>
    <p:custDataLst>
      <p:tags r:id="rId1"/>
    </p:custDataLst>
    <p:extLst>
      <p:ext uri="{BB962C8B-B14F-4D97-AF65-F5344CB8AC3E}">
        <p14:creationId xmlns:p14="http://schemas.microsoft.com/office/powerpoint/2010/main" val="1657301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E180D4A7-C9FB-4DFB-919C-405C955672EB}">
      <p14:showEvtLst xmlns:p14="http://schemas.microsoft.com/office/powerpoint/2010/main">
        <p14:playEvt time="19" objId="3"/>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7FCDA-293F-DA50-7377-4FF587529D3A}"/>
              </a:ext>
            </a:extLst>
          </p:cNvPr>
          <p:cNvSpPr txBox="1"/>
          <p:nvPr/>
        </p:nvSpPr>
        <p:spPr>
          <a:xfrm>
            <a:off x="1265695" y="144959"/>
            <a:ext cx="969419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What was the Gospel According to Paul?</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5479" y="1140046"/>
            <a:ext cx="4196789" cy="4803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8E1EA22B-C529-03BA-734D-B850040E1356}"/>
              </a:ext>
            </a:extLst>
          </p:cNvPr>
          <p:cNvSpPr txBox="1"/>
          <p:nvPr/>
        </p:nvSpPr>
        <p:spPr>
          <a:xfrm>
            <a:off x="379732" y="1292179"/>
            <a:ext cx="11430000" cy="486287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The gospel is not just a message – it’s the person of Jesus!  Advancing the gospel means making Jesus known!</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Jesus is the only source of righteousness before God (3:8-9)</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An intimate and passionate relationship with Jesus is the only thing worth living for (1:21, 3:8-9)</a:t>
            </a:r>
          </a:p>
        </p:txBody>
      </p:sp>
    </p:spTree>
    <p:custDataLst>
      <p:tags r:id="rId1"/>
    </p:custDataLst>
    <p:extLst>
      <p:ext uri="{BB962C8B-B14F-4D97-AF65-F5344CB8AC3E}">
        <p14:creationId xmlns:p14="http://schemas.microsoft.com/office/powerpoint/2010/main" val="2601956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A4991C6-977F-B2AF-206A-BB5913234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526" y="92609"/>
            <a:ext cx="10040947" cy="66727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810990" y="4457066"/>
            <a:ext cx="10517760" cy="2308324"/>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chemeClr val="tx1"/>
                  </a:glow>
                </a:effectLst>
              </a:rPr>
              <a:t>How would your theology and faith handle this?</a:t>
            </a:r>
          </a:p>
        </p:txBody>
      </p:sp>
    </p:spTree>
    <p:custDataLst>
      <p:tags r:id="rId1"/>
    </p:custDataLst>
    <p:extLst>
      <p:ext uri="{BB962C8B-B14F-4D97-AF65-F5344CB8AC3E}">
        <p14:creationId xmlns:p14="http://schemas.microsoft.com/office/powerpoint/2010/main" val="414573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9"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7FCDA-293F-DA50-7377-4FF587529D3A}"/>
              </a:ext>
            </a:extLst>
          </p:cNvPr>
          <p:cNvSpPr txBox="1"/>
          <p:nvPr/>
        </p:nvSpPr>
        <p:spPr>
          <a:xfrm>
            <a:off x="1265695" y="144959"/>
            <a:ext cx="969419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What was the Gospel According to Paul?</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5479" y="1140046"/>
            <a:ext cx="4196789" cy="4803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8E1EA22B-C529-03BA-734D-B850040E1356}"/>
              </a:ext>
            </a:extLst>
          </p:cNvPr>
          <p:cNvSpPr txBox="1"/>
          <p:nvPr/>
        </p:nvSpPr>
        <p:spPr>
          <a:xfrm>
            <a:off x="379732" y="1292179"/>
            <a:ext cx="11430000" cy="50167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a:solidFill>
                  <a:schemeClr val="bg1"/>
                </a:solidFill>
                <a:effectLst>
                  <a:glow rad="139700">
                    <a:schemeClr val="tx1"/>
                  </a:glow>
                </a:effectLst>
              </a:rPr>
              <a:t>“What is more, I consider everything a loss compared to the </a:t>
            </a:r>
            <a:r>
              <a:rPr lang="en-US" sz="4000">
                <a:solidFill>
                  <a:srgbClr val="FFFF00"/>
                </a:solidFill>
                <a:effectLst>
                  <a:glow rad="139700">
                    <a:schemeClr val="tx1"/>
                  </a:glow>
                </a:effectLst>
              </a:rPr>
              <a:t>surpassing greatness of knowing Christ Jesus my Lord</a:t>
            </a:r>
            <a:r>
              <a:rPr lang="en-US" sz="4000">
                <a:solidFill>
                  <a:schemeClr val="bg1"/>
                </a:solidFill>
                <a:effectLst>
                  <a:glow rad="139700">
                    <a:schemeClr val="tx1"/>
                  </a:glow>
                </a:effectLst>
              </a:rPr>
              <a:t>, for whose sake I have lost all things.  I consider them rubbish, that I may gain Christ, and be found in him, not having a righteousness of my own that comes from the law, but that which is through faith in Christ – </a:t>
            </a:r>
            <a:r>
              <a:rPr lang="en-US" sz="4000">
                <a:solidFill>
                  <a:srgbClr val="FFFF00"/>
                </a:solidFill>
                <a:effectLst>
                  <a:glow rad="139700">
                    <a:schemeClr val="tx1"/>
                  </a:glow>
                </a:effectLst>
              </a:rPr>
              <a:t>the righteousness that comes from God and is by faith</a:t>
            </a:r>
            <a:r>
              <a:rPr lang="en-US" sz="4000">
                <a:solidFill>
                  <a:schemeClr val="bg1"/>
                </a:solidFill>
                <a:effectLst>
                  <a:glow rad="139700">
                    <a:schemeClr val="tx1"/>
                  </a:glow>
                </a:effectLst>
              </a:rPr>
              <a:t>.”                           Philippians 3:8-9</a:t>
            </a:r>
          </a:p>
        </p:txBody>
      </p:sp>
    </p:spTree>
    <p:custDataLst>
      <p:tags r:id="rId1"/>
    </p:custDataLst>
    <p:extLst>
      <p:ext uri="{BB962C8B-B14F-4D97-AF65-F5344CB8AC3E}">
        <p14:creationId xmlns:p14="http://schemas.microsoft.com/office/powerpoint/2010/main" val="42926259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305341"/>
            <a:ext cx="8610600" cy="509370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He was truly content in difficult circumstances beyond his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His vision and passion for God’s purposes did not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He lived in expectant faith that God was at work</a:t>
            </a:r>
          </a:p>
          <a:p>
            <a:pPr marL="742950" indent="-742950" algn="l">
              <a:spcAft>
                <a:spcPts val="1800"/>
              </a:spcAft>
              <a:buFont typeface="+mj-lt"/>
              <a:buAutoNum type="arabicPeriod"/>
            </a:pPr>
            <a:r>
              <a:rPr lang="en-US" sz="4000" dirty="0">
                <a:solidFill>
                  <a:schemeClr val="bg1"/>
                </a:solidFill>
                <a:effectLst>
                  <a:glow rad="139700">
                    <a:schemeClr val="tx1"/>
                  </a:glow>
                </a:effectLst>
              </a:rPr>
              <a:t>He lived a life of joy!</a:t>
            </a:r>
          </a:p>
        </p:txBody>
      </p:sp>
      <p:sp>
        <p:nvSpPr>
          <p:cNvPr id="2" name="TextBox 1">
            <a:extLst>
              <a:ext uri="{FF2B5EF4-FFF2-40B4-BE49-F238E27FC236}">
                <a16:creationId xmlns:a16="http://schemas.microsoft.com/office/drawing/2014/main" id="{9D87FCDA-293F-DA50-7377-4FF587529D3A}"/>
              </a:ext>
            </a:extLst>
          </p:cNvPr>
          <p:cNvSpPr txBox="1"/>
          <p:nvPr/>
        </p:nvSpPr>
        <p:spPr>
          <a:xfrm>
            <a:off x="919479" y="199545"/>
            <a:ext cx="10386622"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glow rad="139700">
                    <a:schemeClr val="tx1"/>
                  </a:glow>
                </a:effectLst>
              </a:rPr>
              <a:t>How had the Gospel Transformed Paul?</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33556738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D50BAAA-76FE-6974-BC2A-A26489A3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81794" y="0"/>
            <a:ext cx="12039600"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He was truly content in difficult circumstances beyond his control</a:t>
            </a:r>
          </a:p>
        </p:txBody>
      </p:sp>
      <p:sp>
        <p:nvSpPr>
          <p:cNvPr id="2" name="TextBox 1">
            <a:extLst>
              <a:ext uri="{FF2B5EF4-FFF2-40B4-BE49-F238E27FC236}">
                <a16:creationId xmlns:a16="http://schemas.microsoft.com/office/drawing/2014/main" id="{995D4F48-87DE-3201-DD4A-8E54322021C7}"/>
              </a:ext>
            </a:extLst>
          </p:cNvPr>
          <p:cNvSpPr txBox="1"/>
          <p:nvPr/>
        </p:nvSpPr>
        <p:spPr>
          <a:xfrm>
            <a:off x="923442" y="1892324"/>
            <a:ext cx="10323025" cy="424731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After almost 5 years as a prisoner, there is no hint of complaint</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His words are full of hope – they encouraged the Philippians!</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No bitterness toward believers who want to cause problems for him</a:t>
            </a:r>
          </a:p>
        </p:txBody>
      </p:sp>
    </p:spTree>
    <p:custDataLst>
      <p:tags r:id="rId1"/>
    </p:custDataLst>
    <p:extLst>
      <p:ext uri="{BB962C8B-B14F-4D97-AF65-F5344CB8AC3E}">
        <p14:creationId xmlns:p14="http://schemas.microsoft.com/office/powerpoint/2010/main" val="1675152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D50BAAA-76FE-6974-BC2A-A26489A3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676400" y="11243"/>
            <a:ext cx="9190806"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2. His vision and passion for God’s</a:t>
            </a:r>
          </a:p>
          <a:p>
            <a:pPr algn="l"/>
            <a:r>
              <a:rPr lang="en-US" sz="4000" dirty="0">
                <a:solidFill>
                  <a:schemeClr val="bg1"/>
                </a:solidFill>
                <a:effectLst>
                  <a:glow rad="139700">
                    <a:schemeClr val="tx1"/>
                  </a:glow>
                </a:effectLst>
              </a:rPr>
              <a:t>    purposes did not fade in difficulty</a:t>
            </a:r>
          </a:p>
        </p:txBody>
      </p:sp>
      <p:sp>
        <p:nvSpPr>
          <p:cNvPr id="2" name="TextBox 1">
            <a:extLst>
              <a:ext uri="{FF2B5EF4-FFF2-40B4-BE49-F238E27FC236}">
                <a16:creationId xmlns:a16="http://schemas.microsoft.com/office/drawing/2014/main" id="{5EB027AF-B997-143F-FCEC-6FBF270D0B6F}"/>
              </a:ext>
            </a:extLst>
          </p:cNvPr>
          <p:cNvSpPr txBox="1"/>
          <p:nvPr/>
        </p:nvSpPr>
        <p:spPr>
          <a:xfrm>
            <a:off x="684036" y="1722895"/>
            <a:ext cx="10831202" cy="486287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Chained to a guard 24/7, he simply used that as an opportunity to share the gospel</a:t>
            </a:r>
          </a:p>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He worked tirelessly to preach Christ to whoever he could get access to</a:t>
            </a:r>
          </a:p>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He prayed for and wrote letters to the churches</a:t>
            </a:r>
          </a:p>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He continued to spiritually lead a large portion of the church of his day</a:t>
            </a:r>
          </a:p>
        </p:txBody>
      </p:sp>
    </p:spTree>
    <p:custDataLst>
      <p:tags r:id="rId1"/>
    </p:custDataLst>
    <p:extLst>
      <p:ext uri="{BB962C8B-B14F-4D97-AF65-F5344CB8AC3E}">
        <p14:creationId xmlns:p14="http://schemas.microsoft.com/office/powerpoint/2010/main" val="2952023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D50BAAA-76FE-6974-BC2A-A26489A3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53883" y="190701"/>
            <a:ext cx="1128423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3.  He lived in expectant faith that God was at work</a:t>
            </a:r>
          </a:p>
        </p:txBody>
      </p:sp>
      <p:sp>
        <p:nvSpPr>
          <p:cNvPr id="2" name="TextBox 1">
            <a:extLst>
              <a:ext uri="{FF2B5EF4-FFF2-40B4-BE49-F238E27FC236}">
                <a16:creationId xmlns:a16="http://schemas.microsoft.com/office/drawing/2014/main" id="{88728E9B-0E8E-6D23-F11E-EC1116FCD3A4}"/>
              </a:ext>
            </a:extLst>
          </p:cNvPr>
          <p:cNvSpPr txBox="1"/>
          <p:nvPr/>
        </p:nvSpPr>
        <p:spPr>
          <a:xfrm>
            <a:off x="715345" y="1089288"/>
            <a:ext cx="10489929" cy="470898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The gospel is advancing… because all the guards know I am in prison for Christ</a:t>
            </a:r>
          </a:p>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The gospel is advancing… because the brothers have been encouraged to speak without fear</a:t>
            </a:r>
          </a:p>
          <a:p>
            <a:pPr marL="571500" indent="-571500" algn="l">
              <a:spcAft>
                <a:spcPts val="1200"/>
              </a:spcAft>
              <a:buFont typeface="Arial" panose="020B0604020202020204" pitchFamily="34" charset="0"/>
              <a:buChar char="•"/>
            </a:pPr>
            <a:r>
              <a:rPr lang="en-US" sz="4000" dirty="0">
                <a:solidFill>
                  <a:schemeClr val="bg1"/>
                </a:solidFill>
                <a:effectLst>
                  <a:glow rad="139700">
                    <a:schemeClr val="tx1"/>
                  </a:glow>
                </a:effectLst>
              </a:rPr>
              <a:t>The gospel is advancing… because Christ is being proclaimed – regardless of motive</a:t>
            </a:r>
          </a:p>
        </p:txBody>
      </p:sp>
    </p:spTree>
    <p:custDataLst>
      <p:tags r:id="rId1"/>
    </p:custDataLst>
    <p:extLst>
      <p:ext uri="{BB962C8B-B14F-4D97-AF65-F5344CB8AC3E}">
        <p14:creationId xmlns:p14="http://schemas.microsoft.com/office/powerpoint/2010/main" val="3253222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D50BAAA-76FE-6974-BC2A-A26489A3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53883" y="190701"/>
            <a:ext cx="1128423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3.  He lived in expectant faith that God was at work</a:t>
            </a:r>
          </a:p>
        </p:txBody>
      </p:sp>
      <p:sp>
        <p:nvSpPr>
          <p:cNvPr id="2" name="TextBox 1">
            <a:extLst>
              <a:ext uri="{FF2B5EF4-FFF2-40B4-BE49-F238E27FC236}">
                <a16:creationId xmlns:a16="http://schemas.microsoft.com/office/drawing/2014/main" id="{88728E9B-0E8E-6D23-F11E-EC1116FCD3A4}"/>
              </a:ext>
            </a:extLst>
          </p:cNvPr>
          <p:cNvSpPr txBox="1"/>
          <p:nvPr/>
        </p:nvSpPr>
        <p:spPr>
          <a:xfrm>
            <a:off x="448080" y="1383756"/>
            <a:ext cx="11370361" cy="532453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000" dirty="0">
                <a:solidFill>
                  <a:schemeClr val="bg1"/>
                </a:solidFill>
                <a:effectLst>
                  <a:glow rad="139700">
                    <a:schemeClr val="tx1"/>
                  </a:glow>
                </a:effectLst>
              </a:rPr>
              <a:t>What do you think he would have said had he been writing two years earlier – before he had seen the impact of his ministry in Rome?  Was his faith just based on “results” that he saw?</a:t>
            </a:r>
          </a:p>
          <a:p>
            <a:pPr algn="l">
              <a:spcAft>
                <a:spcPts val="1200"/>
              </a:spcAft>
            </a:pPr>
            <a:endParaRPr lang="en-US" sz="4000" dirty="0">
              <a:solidFill>
                <a:schemeClr val="bg1"/>
              </a:solidFill>
              <a:effectLst>
                <a:glow rad="139700">
                  <a:schemeClr val="tx1"/>
                </a:glow>
              </a:effectLst>
            </a:endParaRPr>
          </a:p>
          <a:p>
            <a:pPr algn="l">
              <a:spcAft>
                <a:spcPts val="1200"/>
              </a:spcAft>
            </a:pPr>
            <a:r>
              <a:rPr lang="en-US" sz="4000" dirty="0">
                <a:solidFill>
                  <a:schemeClr val="bg1"/>
                </a:solidFill>
                <a:effectLst>
                  <a:glow rad="139700">
                    <a:schemeClr val="tx1"/>
                  </a:glow>
                </a:effectLst>
              </a:rPr>
              <a:t>“I eagerly expect that God will use my circumstances here in Rome for his glory and the advancement of his gospel!”</a:t>
            </a:r>
          </a:p>
        </p:txBody>
      </p:sp>
    </p:spTree>
    <p:custDataLst>
      <p:tags r:id="rId1"/>
    </p:custDataLst>
    <p:extLst>
      <p:ext uri="{BB962C8B-B14F-4D97-AF65-F5344CB8AC3E}">
        <p14:creationId xmlns:p14="http://schemas.microsoft.com/office/powerpoint/2010/main" val="42625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D50BAAA-76FE-6974-BC2A-A26489A3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 y="0"/>
            <a:ext cx="122507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302428" y="255657"/>
            <a:ext cx="5587139"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4.  He lived a life of Joy!</a:t>
            </a:r>
          </a:p>
        </p:txBody>
      </p:sp>
      <p:sp>
        <p:nvSpPr>
          <p:cNvPr id="2" name="TextBox 1">
            <a:extLst>
              <a:ext uri="{FF2B5EF4-FFF2-40B4-BE49-F238E27FC236}">
                <a16:creationId xmlns:a16="http://schemas.microsoft.com/office/drawing/2014/main" id="{5C1632A6-AFD3-022B-49BE-8E7996E1F36E}"/>
              </a:ext>
            </a:extLst>
          </p:cNvPr>
          <p:cNvSpPr txBox="1"/>
          <p:nvPr/>
        </p:nvSpPr>
        <p:spPr>
          <a:xfrm>
            <a:off x="1752600" y="1219200"/>
            <a:ext cx="9687321" cy="193899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“Only that, in every way, whether in pretense or in truth, Christ is proclaimed, and in that I rejoice.”</a:t>
            </a:r>
          </a:p>
        </p:txBody>
      </p:sp>
      <p:sp>
        <p:nvSpPr>
          <p:cNvPr id="4" name="TextBox 3">
            <a:extLst>
              <a:ext uri="{FF2B5EF4-FFF2-40B4-BE49-F238E27FC236}">
                <a16:creationId xmlns:a16="http://schemas.microsoft.com/office/drawing/2014/main" id="{65E98BE0-1E59-A57E-E92F-854F604D0499}"/>
              </a:ext>
            </a:extLst>
          </p:cNvPr>
          <p:cNvSpPr txBox="1"/>
          <p:nvPr/>
        </p:nvSpPr>
        <p:spPr>
          <a:xfrm>
            <a:off x="1796511" y="3246891"/>
            <a:ext cx="9687321" cy="70788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000" dirty="0">
                <a:solidFill>
                  <a:schemeClr val="bg1"/>
                </a:solidFill>
                <a:effectLst>
                  <a:glow rad="139700">
                    <a:schemeClr val="tx1"/>
                  </a:glow>
                </a:effectLst>
              </a:rPr>
              <a:t>“Yes, and I will rejoice.”</a:t>
            </a:r>
          </a:p>
        </p:txBody>
      </p:sp>
    </p:spTree>
    <p:custDataLst>
      <p:tags r:id="rId1"/>
    </p:custDataLst>
    <p:extLst>
      <p:ext uri="{BB962C8B-B14F-4D97-AF65-F5344CB8AC3E}">
        <p14:creationId xmlns:p14="http://schemas.microsoft.com/office/powerpoint/2010/main" val="689584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43020" y="1545398"/>
            <a:ext cx="8610600"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p:txBody>
      </p:sp>
      <p:sp>
        <p:nvSpPr>
          <p:cNvPr id="2" name="TextBox 1">
            <a:extLst>
              <a:ext uri="{FF2B5EF4-FFF2-40B4-BE49-F238E27FC236}">
                <a16:creationId xmlns:a16="http://schemas.microsoft.com/office/drawing/2014/main" id="{9D87FCDA-293F-DA50-7377-4FF587529D3A}"/>
              </a:ext>
            </a:extLst>
          </p:cNvPr>
          <p:cNvSpPr txBox="1"/>
          <p:nvPr/>
        </p:nvSpPr>
        <p:spPr>
          <a:xfrm>
            <a:off x="175559" y="20485"/>
            <a:ext cx="11306101"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glow rad="139700">
                    <a:schemeClr val="tx1"/>
                  </a:glow>
                </a:effectLst>
              </a:rPr>
              <a:t>What about Us?  </a:t>
            </a:r>
          </a:p>
          <a:p>
            <a:r>
              <a:rPr lang="en-US" sz="4000" dirty="0">
                <a:solidFill>
                  <a:schemeClr val="bg1"/>
                </a:solidFill>
                <a:effectLst>
                  <a:glow rad="139700">
                    <a:schemeClr val="tx1"/>
                  </a:glow>
                </a:effectLst>
              </a:rPr>
              <a:t>Have our Lives Been Transformed by the Gospel?</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2270730571"/>
      </p:ext>
    </p:extLst>
  </p:cSld>
  <p:clrMapOvr>
    <a:masterClrMapping/>
  </p:clrMapOvr>
  <p:transition spd="slow">
    <p:wheel spokes="1"/>
  </p:transition>
  <p:extLst>
    <p:ext uri="{E180D4A7-C9FB-4DFB-919C-405C955672EB}">
      <p14:showEvtLst xmlns:p14="http://schemas.microsoft.com/office/powerpoint/2010/main">
        <p14:playEvt time="19" objId="3"/>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E0FE7E-6752-0423-C075-28C2E258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5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959244" y="1181354"/>
            <a:ext cx="8610600" cy="324704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How do we respond when we </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Feel stuck in difficult situations?</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Suffer inexplicable and painful loss?</a:t>
            </a:r>
          </a:p>
          <a:p>
            <a:pPr marL="571500" indent="-571500" algn="l">
              <a:spcAft>
                <a:spcPts val="1800"/>
              </a:spcAft>
              <a:buFont typeface="Arial" panose="020B0604020202020204" pitchFamily="34" charset="0"/>
              <a:buChar char="•"/>
            </a:pPr>
            <a:r>
              <a:rPr lang="en-US" sz="4000" dirty="0">
                <a:solidFill>
                  <a:schemeClr val="bg1"/>
                </a:solidFill>
                <a:effectLst>
                  <a:glow rad="139700">
                    <a:schemeClr val="tx1"/>
                  </a:glow>
                </a:effectLst>
              </a:rPr>
              <a:t>Are harmed by those around us?</a:t>
            </a:r>
          </a:p>
        </p:txBody>
      </p:sp>
    </p:spTree>
    <p:custDataLst>
      <p:tags r:id="rId1"/>
    </p:custDataLst>
    <p:extLst>
      <p:ext uri="{BB962C8B-B14F-4D97-AF65-F5344CB8AC3E}">
        <p14:creationId xmlns:p14="http://schemas.microsoft.com/office/powerpoint/2010/main" val="1710326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537811"/>
            <a:ext cx="8610600" cy="278537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6D61DDC5-E8B5-35B7-E9D3-523FBD2D8077}"/>
              </a:ext>
            </a:extLst>
          </p:cNvPr>
          <p:cNvSpPr txBox="1"/>
          <p:nvPr/>
        </p:nvSpPr>
        <p:spPr>
          <a:xfrm>
            <a:off x="175559" y="20485"/>
            <a:ext cx="11306101"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glow rad="139700">
                    <a:schemeClr val="tx1"/>
                  </a:glow>
                </a:effectLst>
              </a:rPr>
              <a:t>What about Us?  </a:t>
            </a:r>
          </a:p>
          <a:p>
            <a:r>
              <a:rPr lang="en-US" sz="4000" dirty="0">
                <a:solidFill>
                  <a:schemeClr val="bg1"/>
                </a:solidFill>
                <a:effectLst>
                  <a:glow rad="139700">
                    <a:schemeClr val="tx1"/>
                  </a:glow>
                </a:effectLst>
              </a:rPr>
              <a:t>Have our Lives Been Transformed by the Gospel?</a:t>
            </a:r>
          </a:p>
        </p:txBody>
      </p:sp>
    </p:spTree>
    <p:custDataLst>
      <p:tags r:id="rId1"/>
    </p:custDataLst>
    <p:extLst>
      <p:ext uri="{BB962C8B-B14F-4D97-AF65-F5344CB8AC3E}">
        <p14:creationId xmlns:p14="http://schemas.microsoft.com/office/powerpoint/2010/main" val="3644572183"/>
      </p:ext>
    </p:extLst>
  </p:cSld>
  <p:clrMapOvr>
    <a:masterClrMapping/>
  </p:clrMapOvr>
  <p:transition spd="slow">
    <p:wheel spokes="1"/>
  </p:transition>
  <p:extLst>
    <p:ext uri="{E180D4A7-C9FB-4DFB-919C-405C955672EB}">
      <p14:showEvtLst xmlns:p14="http://schemas.microsoft.com/office/powerpoint/2010/main">
        <p14:playEvt time="19"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5681" y="1027223"/>
            <a:ext cx="4196789" cy="4803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29FFC5CB-C57F-F655-BEA7-E4C3516F8D0F}"/>
              </a:ext>
            </a:extLst>
          </p:cNvPr>
          <p:cNvSpPr txBox="1"/>
          <p:nvPr/>
        </p:nvSpPr>
        <p:spPr>
          <a:xfrm>
            <a:off x="274132" y="3660725"/>
            <a:ext cx="6338807" cy="280076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400" dirty="0">
                <a:solidFill>
                  <a:schemeClr val="bg1"/>
                </a:solidFill>
                <a:effectLst>
                  <a:glow rad="139700">
                    <a:schemeClr val="tx1"/>
                  </a:glow>
                </a:effectLst>
              </a:rPr>
              <a:t>A perspective on life, ministry and suffering - transformed by the gospel!</a:t>
            </a:r>
          </a:p>
        </p:txBody>
      </p:sp>
      <p:sp>
        <p:nvSpPr>
          <p:cNvPr id="5" name="TextBox 4">
            <a:extLst>
              <a:ext uri="{FF2B5EF4-FFF2-40B4-BE49-F238E27FC236}">
                <a16:creationId xmlns:a16="http://schemas.microsoft.com/office/drawing/2014/main" id="{3065DE73-DA49-34A7-E0D0-E9C79C56E471}"/>
              </a:ext>
            </a:extLst>
          </p:cNvPr>
          <p:cNvSpPr txBox="1"/>
          <p:nvPr/>
        </p:nvSpPr>
        <p:spPr>
          <a:xfrm>
            <a:off x="274133" y="184231"/>
            <a:ext cx="6338807" cy="2123658"/>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200"/>
              </a:spcAft>
            </a:pPr>
            <a:r>
              <a:rPr lang="en-US" sz="4400" dirty="0">
                <a:solidFill>
                  <a:schemeClr val="bg1"/>
                </a:solidFill>
                <a:effectLst>
                  <a:glow rad="139700">
                    <a:schemeClr val="tx1"/>
                  </a:glow>
                </a:effectLst>
              </a:rPr>
              <a:t>The Apostle Paul’s faith and theology were “life proof”!</a:t>
            </a:r>
          </a:p>
        </p:txBody>
      </p:sp>
    </p:spTree>
    <p:custDataLst>
      <p:tags r:id="rId1"/>
    </p:custDataLst>
    <p:extLst>
      <p:ext uri="{BB962C8B-B14F-4D97-AF65-F5344CB8AC3E}">
        <p14:creationId xmlns:p14="http://schemas.microsoft.com/office/powerpoint/2010/main" val="41748303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9" objId="3"/>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A55E03-0BA3-5D8F-2581-C689F20FACC0}"/>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87FCDA-293F-DA50-7377-4FF587529D3A}"/>
              </a:ext>
            </a:extLst>
          </p:cNvPr>
          <p:cNvSpPr txBox="1"/>
          <p:nvPr/>
        </p:nvSpPr>
        <p:spPr>
          <a:xfrm>
            <a:off x="1371600" y="0"/>
            <a:ext cx="94488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400" dirty="0">
                <a:solidFill>
                  <a:schemeClr val="bg1"/>
                </a:solidFill>
                <a:effectLst>
                  <a:glow rad="139700">
                    <a:schemeClr val="tx1"/>
                  </a:glow>
                </a:effectLst>
              </a:rPr>
              <a:t>What are God’s Purposes for Us?</a:t>
            </a:r>
          </a:p>
        </p:txBody>
      </p:sp>
      <p:sp>
        <p:nvSpPr>
          <p:cNvPr id="3" name="TextBox 2">
            <a:extLst>
              <a:ext uri="{FF2B5EF4-FFF2-40B4-BE49-F238E27FC236}">
                <a16:creationId xmlns:a16="http://schemas.microsoft.com/office/drawing/2014/main" id="{7D0B32A2-004B-2433-21CB-D1B8D52A16BE}"/>
              </a:ext>
            </a:extLst>
          </p:cNvPr>
          <p:cNvSpPr txBox="1"/>
          <p:nvPr/>
        </p:nvSpPr>
        <p:spPr>
          <a:xfrm>
            <a:off x="1371600" y="1905000"/>
            <a:ext cx="10210800" cy="4385816"/>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400">
                <a:solidFill>
                  <a:schemeClr val="bg1"/>
                </a:solidFill>
                <a:effectLst>
                  <a:glow rad="139700">
                    <a:schemeClr val="tx1"/>
                  </a:glow>
                </a:effectLst>
              </a:rPr>
              <a:t>But you are a chosen people, a royal priesthood, a holy nation, a people belonging to God, </a:t>
            </a:r>
            <a:r>
              <a:rPr lang="en-US" sz="4400">
                <a:solidFill>
                  <a:srgbClr val="FFFF00"/>
                </a:solidFill>
                <a:effectLst>
                  <a:glow rad="139700">
                    <a:schemeClr val="tx1"/>
                  </a:glow>
                </a:effectLst>
              </a:rPr>
              <a:t>that you may declare the praises of him who called you out of darkness into his wonderful light</a:t>
            </a:r>
            <a:r>
              <a:rPr lang="en-US" sz="4400">
                <a:solidFill>
                  <a:schemeClr val="bg1"/>
                </a:solidFill>
                <a:effectLst>
                  <a:glow rad="139700">
                    <a:schemeClr val="tx1"/>
                  </a:glow>
                </a:effectLst>
              </a:rPr>
              <a:t>.</a:t>
            </a:r>
          </a:p>
          <a:p>
            <a:pPr algn="l">
              <a:spcAft>
                <a:spcPts val="1800"/>
              </a:spcAft>
            </a:pPr>
            <a:r>
              <a:rPr lang="en-US" sz="4400">
                <a:solidFill>
                  <a:schemeClr val="bg1"/>
                </a:solidFill>
                <a:effectLst>
                  <a:glow rad="139700">
                    <a:schemeClr val="tx1"/>
                  </a:glow>
                </a:effectLst>
              </a:rPr>
              <a:t>                                                   1 Peter 2:9</a:t>
            </a:r>
          </a:p>
        </p:txBody>
      </p:sp>
    </p:spTree>
    <p:custDataLst>
      <p:tags r:id="rId1"/>
    </p:custDataLst>
    <p:extLst>
      <p:ext uri="{BB962C8B-B14F-4D97-AF65-F5344CB8AC3E}">
        <p14:creationId xmlns:p14="http://schemas.microsoft.com/office/powerpoint/2010/main" val="2113219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537811"/>
            <a:ext cx="8610600" cy="424731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in expectant faith that God is at work?</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59D63E-A694-423A-1958-0D786B13D6CC}"/>
              </a:ext>
            </a:extLst>
          </p:cNvPr>
          <p:cNvSpPr txBox="1"/>
          <p:nvPr/>
        </p:nvSpPr>
        <p:spPr>
          <a:xfrm>
            <a:off x="175559" y="20485"/>
            <a:ext cx="11306101"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glow rad="139700">
                    <a:schemeClr val="tx1"/>
                  </a:glow>
                </a:effectLst>
              </a:rPr>
              <a:t>What about Us?  </a:t>
            </a:r>
          </a:p>
          <a:p>
            <a:r>
              <a:rPr lang="en-US" sz="4000" dirty="0">
                <a:solidFill>
                  <a:schemeClr val="bg1"/>
                </a:solidFill>
                <a:effectLst>
                  <a:glow rad="139700">
                    <a:schemeClr val="tx1"/>
                  </a:glow>
                </a:effectLst>
              </a:rPr>
              <a:t>Have our Lives Been Transformed by the Gospel?</a:t>
            </a:r>
          </a:p>
        </p:txBody>
      </p:sp>
    </p:spTree>
    <p:custDataLst>
      <p:tags r:id="rId1"/>
    </p:custDataLst>
    <p:extLst>
      <p:ext uri="{BB962C8B-B14F-4D97-AF65-F5344CB8AC3E}">
        <p14:creationId xmlns:p14="http://schemas.microsoft.com/office/powerpoint/2010/main" val="1070829375"/>
      </p:ext>
    </p:extLst>
  </p:cSld>
  <p:clrMapOvr>
    <a:masterClrMapping/>
  </p:clrMapOvr>
  <p:transition spd="slow">
    <p:wheel spokes="1"/>
  </p:transition>
  <p:extLst>
    <p:ext uri="{E180D4A7-C9FB-4DFB-919C-405C955672EB}">
      <p14:showEvtLst xmlns:p14="http://schemas.microsoft.com/office/powerpoint/2010/main">
        <p14:playEvt time="19" objId="3"/>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93AF930-4843-AD83-07C1-B8D2BA5AE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02665"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959244" y="1181354"/>
            <a:ext cx="8610600" cy="2169825"/>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What is God asking us to trust him for?</a:t>
            </a:r>
          </a:p>
          <a:p>
            <a:pPr algn="l">
              <a:spcAft>
                <a:spcPts val="1800"/>
              </a:spcAft>
            </a:pPr>
            <a:r>
              <a:rPr lang="en-US" sz="4000" dirty="0">
                <a:solidFill>
                  <a:schemeClr val="bg1"/>
                </a:solidFill>
                <a:effectLst>
                  <a:glow rad="139700">
                    <a:schemeClr val="tx1"/>
                  </a:glow>
                </a:effectLst>
              </a:rPr>
              <a:t>Do we recognize it when we see his work?</a:t>
            </a:r>
          </a:p>
        </p:txBody>
      </p:sp>
    </p:spTree>
    <p:custDataLst>
      <p:tags r:id="rId1"/>
    </p:custDataLst>
    <p:extLst>
      <p:ext uri="{BB962C8B-B14F-4D97-AF65-F5344CB8AC3E}">
        <p14:creationId xmlns:p14="http://schemas.microsoft.com/office/powerpoint/2010/main" val="20406254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537811"/>
            <a:ext cx="8610600" cy="509370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in expectant faith that God is at work?</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lives of joy?</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59D63E-A694-423A-1958-0D786B13D6CC}"/>
              </a:ext>
            </a:extLst>
          </p:cNvPr>
          <p:cNvSpPr txBox="1"/>
          <p:nvPr/>
        </p:nvSpPr>
        <p:spPr>
          <a:xfrm>
            <a:off x="175559" y="20485"/>
            <a:ext cx="11306101"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4000" dirty="0">
                <a:solidFill>
                  <a:schemeClr val="bg1"/>
                </a:solidFill>
                <a:effectLst>
                  <a:glow rad="139700">
                    <a:schemeClr val="tx1"/>
                  </a:glow>
                </a:effectLst>
              </a:rPr>
              <a:t>What about Us?  </a:t>
            </a:r>
          </a:p>
          <a:p>
            <a:r>
              <a:rPr lang="en-US" sz="4000" dirty="0">
                <a:solidFill>
                  <a:schemeClr val="bg1"/>
                </a:solidFill>
                <a:effectLst>
                  <a:glow rad="139700">
                    <a:schemeClr val="tx1"/>
                  </a:glow>
                </a:effectLst>
              </a:rPr>
              <a:t>Have our Lives Been Transformed by the Gospel?</a:t>
            </a:r>
          </a:p>
        </p:txBody>
      </p:sp>
    </p:spTree>
    <p:custDataLst>
      <p:tags r:id="rId1"/>
    </p:custDataLst>
    <p:extLst>
      <p:ext uri="{BB962C8B-B14F-4D97-AF65-F5344CB8AC3E}">
        <p14:creationId xmlns:p14="http://schemas.microsoft.com/office/powerpoint/2010/main" val="3098940648"/>
      </p:ext>
    </p:extLst>
  </p:cSld>
  <p:clrMapOvr>
    <a:masterClrMapping/>
  </p:clrMapOvr>
  <p:transition spd="slow">
    <p:wheel spokes="1"/>
  </p:transition>
  <p:extLst>
    <p:ext uri="{E180D4A7-C9FB-4DFB-919C-405C955672EB}">
      <p14:showEvtLst xmlns:p14="http://schemas.microsoft.com/office/powerpoint/2010/main">
        <p14:playEvt time="19" objId="3"/>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t's OK If Your Child Confronts You about Childhood Pain - Christian  Parenting">
            <a:extLst>
              <a:ext uri="{FF2B5EF4-FFF2-40B4-BE49-F238E27FC236}">
                <a16:creationId xmlns:a16="http://schemas.microsoft.com/office/drawing/2014/main" id="{9EE49D7B-9401-BC3D-2811-99464A8B0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20674"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790700" y="607917"/>
            <a:ext cx="8610600" cy="132343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dirty="0">
                <a:solidFill>
                  <a:schemeClr val="bg1"/>
                </a:solidFill>
                <a:effectLst>
                  <a:glow rad="139700">
                    <a:schemeClr val="tx1"/>
                  </a:glow>
                </a:effectLst>
              </a:rPr>
              <a:t>Would people around you describe you as a joyful person?</a:t>
            </a:r>
          </a:p>
        </p:txBody>
      </p:sp>
    </p:spTree>
    <p:custDataLst>
      <p:tags r:id="rId1"/>
    </p:custDataLst>
    <p:extLst>
      <p:ext uri="{BB962C8B-B14F-4D97-AF65-F5344CB8AC3E}">
        <p14:creationId xmlns:p14="http://schemas.microsoft.com/office/powerpoint/2010/main" val="39682772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4850568" y="1462860"/>
            <a:ext cx="7201525" cy="4247317"/>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dirty="0">
                <a:solidFill>
                  <a:schemeClr val="bg1"/>
                </a:solidFill>
                <a:effectLst>
                  <a:glow rad="139700">
                    <a:schemeClr val="tx1"/>
                  </a:glow>
                </a:effectLst>
              </a:rPr>
              <a:t>The goal of gospel transformation is for Jesus and his purposes to become #1 in our lives!</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59D63E-A694-423A-1958-0D786B13D6CC}"/>
              </a:ext>
            </a:extLst>
          </p:cNvPr>
          <p:cNvSpPr txBox="1"/>
          <p:nvPr/>
        </p:nvSpPr>
        <p:spPr>
          <a:xfrm>
            <a:off x="175559" y="20485"/>
            <a:ext cx="11306101" cy="92333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tx1"/>
                  </a:glow>
                </a:effectLst>
              </a:rPr>
              <a:t>How can we Summarize this?</a:t>
            </a:r>
          </a:p>
        </p:txBody>
      </p:sp>
    </p:spTree>
    <p:custDataLst>
      <p:tags r:id="rId1"/>
    </p:custDataLst>
    <p:extLst>
      <p:ext uri="{BB962C8B-B14F-4D97-AF65-F5344CB8AC3E}">
        <p14:creationId xmlns:p14="http://schemas.microsoft.com/office/powerpoint/2010/main" val="34754649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E180D4A7-C9FB-4DFB-919C-405C955672EB}">
      <p14:showEvtLst xmlns:p14="http://schemas.microsoft.com/office/powerpoint/2010/main">
        <p14:playEvt time="19" objId="3"/>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537811"/>
            <a:ext cx="8610600" cy="509370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in expectant faith that God is at work?</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lives of joy?</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59D63E-A694-423A-1958-0D786B13D6CC}"/>
              </a:ext>
            </a:extLst>
          </p:cNvPr>
          <p:cNvSpPr txBox="1"/>
          <p:nvPr/>
        </p:nvSpPr>
        <p:spPr>
          <a:xfrm>
            <a:off x="175559" y="20485"/>
            <a:ext cx="11306101" cy="92333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tx1"/>
                  </a:glow>
                </a:effectLst>
              </a:rPr>
              <a:t>Jesus and </a:t>
            </a:r>
            <a:r>
              <a:rPr lang="en-US">
                <a:solidFill>
                  <a:srgbClr val="FFFF00"/>
                </a:solidFill>
                <a:effectLst>
                  <a:glow rad="139700">
                    <a:schemeClr val="tx1"/>
                  </a:glow>
                </a:effectLst>
              </a:rPr>
              <a:t>his Purposes…</a:t>
            </a:r>
            <a:endParaRPr lang="en-US" dirty="0">
              <a:solidFill>
                <a:srgbClr val="FFFF00"/>
              </a:solidFill>
              <a:effectLst>
                <a:glow rad="139700">
                  <a:schemeClr val="tx1"/>
                </a:glow>
              </a:effectLst>
            </a:endParaRPr>
          </a:p>
        </p:txBody>
      </p:sp>
    </p:spTree>
    <p:custDataLst>
      <p:tags r:id="rId1"/>
    </p:custDataLst>
    <p:extLst>
      <p:ext uri="{BB962C8B-B14F-4D97-AF65-F5344CB8AC3E}">
        <p14:creationId xmlns:p14="http://schemas.microsoft.com/office/powerpoint/2010/main" val="200839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276600" y="1537811"/>
            <a:ext cx="8610600" cy="509370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in expectant faith that God is at work?</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lives of joy?</a:t>
            </a:r>
          </a:p>
        </p:txBody>
      </p:sp>
      <p:pic>
        <p:nvPicPr>
          <p:cNvPr id="4" name="Picture 3">
            <a:extLst>
              <a:ext uri="{FF2B5EF4-FFF2-40B4-BE49-F238E27FC236}">
                <a16:creationId xmlns:a16="http://schemas.microsoft.com/office/drawing/2014/main" id="{2F7379C0-680A-A9F7-3338-A28DD127A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420605"/>
            <a:ext cx="2785820" cy="31885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59D63E-A694-423A-1958-0D786B13D6CC}"/>
              </a:ext>
            </a:extLst>
          </p:cNvPr>
          <p:cNvSpPr txBox="1"/>
          <p:nvPr/>
        </p:nvSpPr>
        <p:spPr>
          <a:xfrm>
            <a:off x="175559" y="20485"/>
            <a:ext cx="11306101" cy="923330"/>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dirty="0">
                <a:solidFill>
                  <a:srgbClr val="FFFF00"/>
                </a:solidFill>
                <a:effectLst>
                  <a:glow rad="139700">
                    <a:schemeClr val="tx1"/>
                  </a:glow>
                </a:effectLst>
              </a:rPr>
              <a:t>How do we get there???</a:t>
            </a:r>
          </a:p>
        </p:txBody>
      </p:sp>
    </p:spTree>
    <p:custDataLst>
      <p:tags r:id="rId1"/>
    </p:custDataLst>
    <p:extLst>
      <p:ext uri="{BB962C8B-B14F-4D97-AF65-F5344CB8AC3E}">
        <p14:creationId xmlns:p14="http://schemas.microsoft.com/office/powerpoint/2010/main" val="31363805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DA200-DF53-D388-EC48-55A8221EC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388705" y="2219736"/>
            <a:ext cx="11448170" cy="447814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742950" indent="-742950" algn="l">
              <a:spcAft>
                <a:spcPts val="1800"/>
              </a:spcAft>
              <a:buFont typeface="+mj-lt"/>
              <a:buAutoNum type="arabicPeriod"/>
            </a:pPr>
            <a:r>
              <a:rPr lang="en-US" sz="4000" dirty="0">
                <a:solidFill>
                  <a:schemeClr val="bg1"/>
                </a:solidFill>
                <a:effectLst>
                  <a:glow rad="139700">
                    <a:schemeClr val="tx1"/>
                  </a:glow>
                </a:effectLst>
              </a:rPr>
              <a:t>Are we truly content in difficult circumstances beyond our control?</a:t>
            </a:r>
          </a:p>
          <a:p>
            <a:pPr marL="742950" indent="-742950" algn="l">
              <a:spcAft>
                <a:spcPts val="1800"/>
              </a:spcAft>
              <a:buFont typeface="+mj-lt"/>
              <a:buAutoNum type="arabicPeriod"/>
            </a:pPr>
            <a:r>
              <a:rPr lang="en-US" sz="4000" dirty="0">
                <a:solidFill>
                  <a:schemeClr val="bg1"/>
                </a:solidFill>
                <a:effectLst>
                  <a:glow rad="139700">
                    <a:schemeClr val="tx1"/>
                  </a:glow>
                </a:effectLst>
              </a:rPr>
              <a:t>Do our vision and passion for God’s purposes fade in difficulty?</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in expectant faith that God is at work?</a:t>
            </a:r>
          </a:p>
          <a:p>
            <a:pPr marL="742950" indent="-742950" algn="l">
              <a:spcAft>
                <a:spcPts val="1800"/>
              </a:spcAft>
              <a:buFont typeface="+mj-lt"/>
              <a:buAutoNum type="arabicPeriod"/>
            </a:pPr>
            <a:r>
              <a:rPr lang="en-US" sz="4000" dirty="0">
                <a:solidFill>
                  <a:schemeClr val="bg1"/>
                </a:solidFill>
                <a:effectLst>
                  <a:glow rad="139700">
                    <a:schemeClr val="tx1"/>
                  </a:glow>
                </a:effectLst>
              </a:rPr>
              <a:t>Do we live lives of joy?</a:t>
            </a:r>
          </a:p>
        </p:txBody>
      </p:sp>
      <p:sp>
        <p:nvSpPr>
          <p:cNvPr id="2" name="Rectangle: Rounded Corners 1">
            <a:extLst>
              <a:ext uri="{FF2B5EF4-FFF2-40B4-BE49-F238E27FC236}">
                <a16:creationId xmlns:a16="http://schemas.microsoft.com/office/drawing/2014/main" id="{44331205-CDF5-3C5E-1EDA-896BB4A5E549}"/>
              </a:ext>
            </a:extLst>
          </p:cNvPr>
          <p:cNvSpPr/>
          <p:nvPr/>
        </p:nvSpPr>
        <p:spPr>
          <a:xfrm>
            <a:off x="388705" y="226019"/>
            <a:ext cx="11448170" cy="1750908"/>
          </a:xfrm>
          <a:prstGeom prst="roundRect">
            <a:avLst/>
          </a:prstGeom>
          <a:solidFill>
            <a:srgbClr val="4F5C6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glow rad="139700">
                    <a:schemeClr val="tx1">
                      <a:alpha val="80000"/>
                    </a:schemeClr>
                  </a:glow>
                </a:effectLst>
              </a:rPr>
              <a:t>The place to start is by responding as God wants us to respond in the situation we are in </a:t>
            </a:r>
            <a:r>
              <a:rPr lang="en-US" sz="4000" b="1" u="sng" dirty="0">
                <a:effectLst>
                  <a:glow rad="139700">
                    <a:schemeClr val="tx1">
                      <a:alpha val="80000"/>
                    </a:schemeClr>
                  </a:glow>
                </a:effectLst>
              </a:rPr>
              <a:t>today</a:t>
            </a:r>
            <a:r>
              <a:rPr lang="en-US" sz="4000" b="1" dirty="0">
                <a:effectLst>
                  <a:glow rad="139700">
                    <a:schemeClr val="tx1">
                      <a:alpha val="80000"/>
                    </a:schemeClr>
                  </a:glow>
                </a:effectLst>
              </a:rPr>
              <a:t>!</a:t>
            </a:r>
          </a:p>
        </p:txBody>
      </p:sp>
    </p:spTree>
    <p:custDataLst>
      <p:tags r:id="rId1"/>
    </p:custDataLst>
    <p:extLst>
      <p:ext uri="{BB962C8B-B14F-4D97-AF65-F5344CB8AC3E}">
        <p14:creationId xmlns:p14="http://schemas.microsoft.com/office/powerpoint/2010/main" val="12317479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E180D4A7-C9FB-4DFB-919C-405C955672EB}">
      <p14:showEvtLst xmlns:p14="http://schemas.microsoft.com/office/powerpoint/2010/main">
        <p14:playEvt time="19"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6220272"/>
      </p:ext>
    </p:extLst>
  </p:cSld>
  <p:clrMapOvr>
    <a:masterClrMapping/>
  </p:clrMapOvr>
  <mc:AlternateContent xmlns:mc="http://schemas.openxmlformats.org/markup-compatibility/2006" xmlns:p14="http://schemas.microsoft.com/office/powerpoint/2010/main">
    <mc:Choice Requires="p14">
      <p:transition spd="slow" p14:dur="3000" advTm="50005">
        <p:fade/>
      </p:transition>
    </mc:Choice>
    <mc:Fallback xmlns="">
      <p:transition spd="slow" advTm="5000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ECE3F-2902-48DD-1846-8AB2E2B35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90"/>
            <a:ext cx="12225580" cy="68747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947420" y="2628"/>
            <a:ext cx="9789859"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a:solidFill>
                  <a:schemeClr val="bg1"/>
                </a:solidFill>
                <a:effectLst>
                  <a:glow rad="139700">
                    <a:schemeClr val="tx1"/>
                  </a:glow>
                </a:effectLst>
              </a:rPr>
              <a:t>The Gospel in Philippians</a:t>
            </a:r>
          </a:p>
        </p:txBody>
      </p:sp>
      <p:sp>
        <p:nvSpPr>
          <p:cNvPr id="2" name="TextBox 1">
            <a:extLst>
              <a:ext uri="{FF2B5EF4-FFF2-40B4-BE49-F238E27FC236}">
                <a16:creationId xmlns:a16="http://schemas.microsoft.com/office/drawing/2014/main" id="{7DC6EBA3-EE04-499B-B324-AB8CD1E2786B}"/>
              </a:ext>
            </a:extLst>
          </p:cNvPr>
          <p:cNvSpPr txBox="1"/>
          <p:nvPr/>
        </p:nvSpPr>
        <p:spPr>
          <a:xfrm>
            <a:off x="3998563" y="1398989"/>
            <a:ext cx="7935132" cy="4832092"/>
          </a:xfrm>
          <a:prstGeom prst="rect">
            <a:avLst/>
          </a:prstGeom>
          <a:noFill/>
        </p:spPr>
        <p:txBody>
          <a:bodyPr wrap="square" rtlCol="0">
            <a:spAutoFit/>
          </a:bodyPr>
          <a:lstStyle/>
          <a:p>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God intends for the gospel to transform:</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Identity (1-2)</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Relationships (3-8)</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Our Prayer (9-11)</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How we face difficulty (12-18)</a:t>
            </a:r>
          </a:p>
          <a:p>
            <a:pPr marL="685800" indent="-685800">
              <a:buFont typeface="Arial" panose="020B0604020202020204" pitchFamily="34" charset="0"/>
              <a:buChar char="•"/>
            </a:pPr>
            <a:r>
              <a:rPr lang="en-US" sz="4400" b="1" dirty="0">
                <a:solidFill>
                  <a:schemeClr val="bg1"/>
                </a:solidFill>
                <a:effectLst>
                  <a:glow rad="139700">
                    <a:schemeClr val="tx1"/>
                  </a:glow>
                </a:effectLst>
                <a:latin typeface="Calibri" panose="020F0502020204030204" pitchFamily="34" charset="0"/>
                <a:cs typeface="Calibri" panose="020F0502020204030204" pitchFamily="34" charset="0"/>
              </a:rPr>
              <a:t>How we see the future (18-26)</a:t>
            </a:r>
          </a:p>
        </p:txBody>
      </p:sp>
    </p:spTree>
    <p:custDataLst>
      <p:tags r:id="rId1"/>
    </p:custDataLst>
    <p:extLst>
      <p:ext uri="{BB962C8B-B14F-4D97-AF65-F5344CB8AC3E}">
        <p14:creationId xmlns:p14="http://schemas.microsoft.com/office/powerpoint/2010/main" val="40445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21573CE-0B16-2779-56F9-070C0F1E3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5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07B990-61B4-4BE6-AEC4-DF9E623334A6}"/>
              </a:ext>
            </a:extLst>
          </p:cNvPr>
          <p:cNvSpPr txBox="1"/>
          <p:nvPr/>
        </p:nvSpPr>
        <p:spPr>
          <a:xfrm>
            <a:off x="1414220" y="316424"/>
            <a:ext cx="986789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Overall Context:  Paul’s Personal Update</a:t>
            </a:r>
          </a:p>
        </p:txBody>
      </p:sp>
      <p:sp>
        <p:nvSpPr>
          <p:cNvPr id="2" name="TextBox 1">
            <a:extLst>
              <a:ext uri="{FF2B5EF4-FFF2-40B4-BE49-F238E27FC236}">
                <a16:creationId xmlns:a16="http://schemas.microsoft.com/office/drawing/2014/main" id="{E873AA61-9B82-A6CA-012C-D0136E6A9215}"/>
              </a:ext>
            </a:extLst>
          </p:cNvPr>
          <p:cNvSpPr txBox="1"/>
          <p:nvPr/>
        </p:nvSpPr>
        <p:spPr>
          <a:xfrm>
            <a:off x="1695450" y="1501952"/>
            <a:ext cx="9372600" cy="303159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Verses 12-18a:  Paul’s current  circumstances</a:t>
            </a:r>
          </a:p>
          <a:p>
            <a:pPr marL="571500" indent="-571500" algn="l">
              <a:buFont typeface="Arial" panose="020B0604020202020204" pitchFamily="34" charset="0"/>
              <a:buChar char="•"/>
            </a:pPr>
            <a:r>
              <a:rPr lang="en-US" sz="4400">
                <a:solidFill>
                  <a:schemeClr val="bg1"/>
                </a:solidFill>
                <a:effectLst>
                  <a:glow rad="139700">
                    <a:schemeClr val="tx1"/>
                  </a:glow>
                </a:effectLst>
              </a:rPr>
              <a:t>Verses 18b-26:  Paul’s perspective on his future</a:t>
            </a:r>
          </a:p>
        </p:txBody>
      </p:sp>
    </p:spTree>
    <p:custDataLst>
      <p:tags r:id="rId1"/>
    </p:custDataLst>
    <p:extLst>
      <p:ext uri="{BB962C8B-B14F-4D97-AF65-F5344CB8AC3E}">
        <p14:creationId xmlns:p14="http://schemas.microsoft.com/office/powerpoint/2010/main" val="532875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building, sky, outdoor, stone&#10;&#10;Description automatically generated">
            <a:extLst>
              <a:ext uri="{FF2B5EF4-FFF2-40B4-BE49-F238E27FC236}">
                <a16:creationId xmlns:a16="http://schemas.microsoft.com/office/drawing/2014/main" id="{3EADDFF2-A96F-85EE-86B9-738BC6F61096}"/>
              </a:ext>
            </a:extLst>
          </p:cNvPr>
          <p:cNvPicPr>
            <a:picLocks noChangeAspect="1"/>
          </p:cNvPicPr>
          <p:nvPr/>
        </p:nvPicPr>
        <p:blipFill>
          <a:blip r:embed="rId6" cstate="print">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3AA61-9B82-A6CA-012C-D0136E6A9215}"/>
              </a:ext>
            </a:extLst>
          </p:cNvPr>
          <p:cNvSpPr txBox="1"/>
          <p:nvPr/>
        </p:nvSpPr>
        <p:spPr>
          <a:xfrm>
            <a:off x="1676077" y="1981200"/>
            <a:ext cx="9372600" cy="2585323"/>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400">
                <a:solidFill>
                  <a:schemeClr val="bg1"/>
                </a:solidFill>
                <a:effectLst>
                  <a:glow rad="139700">
                    <a:schemeClr val="tx1"/>
                  </a:glow>
                </a:effectLst>
              </a:rPr>
              <a:t>Paul was writing from Rome</a:t>
            </a:r>
          </a:p>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Backstory of the church in Rome</a:t>
            </a:r>
          </a:p>
          <a:p>
            <a:pPr marL="571500" indent="-571500" algn="l">
              <a:buFont typeface="Arial" panose="020B0604020202020204" pitchFamily="34" charset="0"/>
              <a:buChar char="•"/>
            </a:pPr>
            <a:r>
              <a:rPr lang="en-US" sz="4400">
                <a:solidFill>
                  <a:schemeClr val="bg1"/>
                </a:solidFill>
                <a:effectLst>
                  <a:glow rad="139700">
                    <a:schemeClr val="tx1"/>
                  </a:glow>
                </a:effectLst>
              </a:rPr>
              <a:t>Paul’s personal experiences</a:t>
            </a:r>
          </a:p>
        </p:txBody>
      </p:sp>
      <p:sp>
        <p:nvSpPr>
          <p:cNvPr id="4" name="TextBox 3">
            <a:extLst>
              <a:ext uri="{FF2B5EF4-FFF2-40B4-BE49-F238E27FC236}">
                <a16:creationId xmlns:a16="http://schemas.microsoft.com/office/drawing/2014/main" id="{5F7777E8-274C-97FB-4F98-F6BAEF847CA4}"/>
              </a:ext>
            </a:extLst>
          </p:cNvPr>
          <p:cNvSpPr txBox="1"/>
          <p:nvPr/>
        </p:nvSpPr>
        <p:spPr>
          <a:xfrm>
            <a:off x="1414220" y="316424"/>
            <a:ext cx="9867899"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What were Paul’s current circumstances?</a:t>
            </a:r>
          </a:p>
        </p:txBody>
      </p:sp>
    </p:spTree>
    <p:custDataLst>
      <p:tags r:id="rId1"/>
    </p:custDataLst>
    <p:extLst>
      <p:ext uri="{BB962C8B-B14F-4D97-AF65-F5344CB8AC3E}">
        <p14:creationId xmlns:p14="http://schemas.microsoft.com/office/powerpoint/2010/main" val="87222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building, sky, outdoor, stone&#10;&#10;Description automatically generated">
            <a:extLst>
              <a:ext uri="{FF2B5EF4-FFF2-40B4-BE49-F238E27FC236}">
                <a16:creationId xmlns:a16="http://schemas.microsoft.com/office/drawing/2014/main" id="{3EADDFF2-A96F-85EE-86B9-738BC6F61096}"/>
              </a:ext>
            </a:extLst>
          </p:cNvPr>
          <p:cNvPicPr>
            <a:picLocks noChangeAspect="1"/>
          </p:cNvPicPr>
          <p:nvPr/>
        </p:nvPicPr>
        <p:blipFill>
          <a:blip r:embed="rId6" cstate="print">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3AA61-9B82-A6CA-012C-D0136E6A9215}"/>
              </a:ext>
            </a:extLst>
          </p:cNvPr>
          <p:cNvSpPr txBox="1"/>
          <p:nvPr/>
        </p:nvSpPr>
        <p:spPr>
          <a:xfrm rot="18074025">
            <a:off x="2930578" y="3190505"/>
            <a:ext cx="4800923"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Letter to the Romans</a:t>
            </a:r>
          </a:p>
        </p:txBody>
      </p:sp>
      <p:sp>
        <p:nvSpPr>
          <p:cNvPr id="4" name="TextBox 3">
            <a:extLst>
              <a:ext uri="{FF2B5EF4-FFF2-40B4-BE49-F238E27FC236}">
                <a16:creationId xmlns:a16="http://schemas.microsoft.com/office/drawing/2014/main" id="{5F7777E8-274C-97FB-4F98-F6BAEF847CA4}"/>
              </a:ext>
            </a:extLst>
          </p:cNvPr>
          <p:cNvSpPr txBox="1"/>
          <p:nvPr/>
        </p:nvSpPr>
        <p:spPr>
          <a:xfrm>
            <a:off x="7738820" y="130600"/>
            <a:ext cx="391978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rgbClr val="FFFF00"/>
                </a:solidFill>
                <a:effectLst>
                  <a:glow rad="139700">
                    <a:schemeClr val="tx1"/>
                  </a:glow>
                </a:effectLst>
              </a:rPr>
              <a:t>The Timeline…</a:t>
            </a:r>
          </a:p>
        </p:txBody>
      </p:sp>
      <p:sp>
        <p:nvSpPr>
          <p:cNvPr id="3" name="TextBox 2">
            <a:extLst>
              <a:ext uri="{FF2B5EF4-FFF2-40B4-BE49-F238E27FC236}">
                <a16:creationId xmlns:a16="http://schemas.microsoft.com/office/drawing/2014/main" id="{796FA1AD-555E-E461-D23B-924B249EA514}"/>
              </a:ext>
            </a:extLst>
          </p:cNvPr>
          <p:cNvSpPr txBox="1"/>
          <p:nvPr/>
        </p:nvSpPr>
        <p:spPr>
          <a:xfrm rot="18074025">
            <a:off x="3275791" y="2720971"/>
            <a:ext cx="5899172"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Paul’s Arrest in Jerusalem</a:t>
            </a:r>
          </a:p>
        </p:txBody>
      </p:sp>
      <p:sp>
        <p:nvSpPr>
          <p:cNvPr id="5" name="TextBox 4">
            <a:extLst>
              <a:ext uri="{FF2B5EF4-FFF2-40B4-BE49-F238E27FC236}">
                <a16:creationId xmlns:a16="http://schemas.microsoft.com/office/drawing/2014/main" id="{0724CF8B-A6BA-3C92-BDB8-09C4C4BDD557}"/>
              </a:ext>
            </a:extLst>
          </p:cNvPr>
          <p:cNvSpPr txBox="1"/>
          <p:nvPr/>
        </p:nvSpPr>
        <p:spPr>
          <a:xfrm rot="18074025">
            <a:off x="96152" y="2775171"/>
            <a:ext cx="5772396"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Philippian Church Founded</a:t>
            </a:r>
          </a:p>
        </p:txBody>
      </p:sp>
      <p:sp>
        <p:nvSpPr>
          <p:cNvPr id="7" name="TextBox 6">
            <a:extLst>
              <a:ext uri="{FF2B5EF4-FFF2-40B4-BE49-F238E27FC236}">
                <a16:creationId xmlns:a16="http://schemas.microsoft.com/office/drawing/2014/main" id="{C38C8D2C-640C-3069-43B6-31451CF059E2}"/>
              </a:ext>
            </a:extLst>
          </p:cNvPr>
          <p:cNvSpPr txBox="1"/>
          <p:nvPr/>
        </p:nvSpPr>
        <p:spPr>
          <a:xfrm rot="18074025">
            <a:off x="-1314835" y="2622259"/>
            <a:ext cx="6130061"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Death/Resurrection of Jesus</a:t>
            </a:r>
          </a:p>
        </p:txBody>
      </p:sp>
      <p:sp>
        <p:nvSpPr>
          <p:cNvPr id="8" name="TextBox 7">
            <a:extLst>
              <a:ext uri="{FF2B5EF4-FFF2-40B4-BE49-F238E27FC236}">
                <a16:creationId xmlns:a16="http://schemas.microsoft.com/office/drawing/2014/main" id="{95480281-0450-3AB6-C7AA-F962F447F8B0}"/>
              </a:ext>
            </a:extLst>
          </p:cNvPr>
          <p:cNvSpPr txBox="1"/>
          <p:nvPr/>
        </p:nvSpPr>
        <p:spPr>
          <a:xfrm rot="18074025">
            <a:off x="5988837" y="2747476"/>
            <a:ext cx="5899172"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Paul’s Arrival in Rome</a:t>
            </a:r>
          </a:p>
        </p:txBody>
      </p:sp>
      <p:sp>
        <p:nvSpPr>
          <p:cNvPr id="9" name="TextBox 8">
            <a:extLst>
              <a:ext uri="{FF2B5EF4-FFF2-40B4-BE49-F238E27FC236}">
                <a16:creationId xmlns:a16="http://schemas.microsoft.com/office/drawing/2014/main" id="{C9CE5189-20CC-1328-4B19-F8DF2FB3A2A5}"/>
              </a:ext>
            </a:extLst>
          </p:cNvPr>
          <p:cNvSpPr txBox="1"/>
          <p:nvPr/>
        </p:nvSpPr>
        <p:spPr>
          <a:xfrm rot="18074025">
            <a:off x="8072893" y="2702193"/>
            <a:ext cx="5899172"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Letter to the Philippians</a:t>
            </a:r>
          </a:p>
        </p:txBody>
      </p:sp>
      <p:cxnSp>
        <p:nvCxnSpPr>
          <p:cNvPr id="11" name="Straight Arrow Connector 10">
            <a:extLst>
              <a:ext uri="{FF2B5EF4-FFF2-40B4-BE49-F238E27FC236}">
                <a16:creationId xmlns:a16="http://schemas.microsoft.com/office/drawing/2014/main" id="{FA148645-C322-28C1-0ED1-3B497720A1EC}"/>
              </a:ext>
            </a:extLst>
          </p:cNvPr>
          <p:cNvCxnSpPr>
            <a:cxnSpLocks/>
          </p:cNvCxnSpPr>
          <p:nvPr/>
        </p:nvCxnSpPr>
        <p:spPr>
          <a:xfrm>
            <a:off x="2982350" y="6087025"/>
            <a:ext cx="8676250" cy="0"/>
          </a:xfrm>
          <a:prstGeom prst="straightConnector1">
            <a:avLst/>
          </a:prstGeom>
          <a:ln w="1016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2CA72E-123A-9206-8D88-36EDA3F3D067}"/>
              </a:ext>
            </a:extLst>
          </p:cNvPr>
          <p:cNvCxnSpPr/>
          <p:nvPr/>
        </p:nvCxnSpPr>
        <p:spPr>
          <a:xfrm>
            <a:off x="228600" y="5641736"/>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0BC3A5-6065-5D91-DF93-A714B6BCF257}"/>
              </a:ext>
            </a:extLst>
          </p:cNvPr>
          <p:cNvCxnSpPr/>
          <p:nvPr/>
        </p:nvCxnSpPr>
        <p:spPr>
          <a:xfrm>
            <a:off x="1730142" y="5641735"/>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D6F03C-0543-5A5B-75F9-7DB500C37FCD}"/>
              </a:ext>
            </a:extLst>
          </p:cNvPr>
          <p:cNvCxnSpPr/>
          <p:nvPr/>
        </p:nvCxnSpPr>
        <p:spPr>
          <a:xfrm>
            <a:off x="9677400" y="5641734"/>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AD9D22-CAE6-8CF8-D238-F8DD395A0CE3}"/>
              </a:ext>
            </a:extLst>
          </p:cNvPr>
          <p:cNvCxnSpPr>
            <a:cxnSpLocks/>
          </p:cNvCxnSpPr>
          <p:nvPr/>
        </p:nvCxnSpPr>
        <p:spPr>
          <a:xfrm rot="5400000">
            <a:off x="1997871" y="5798896"/>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CEE19B0-7649-7C60-EDEE-1E5583FCA0AD}"/>
              </a:ext>
            </a:extLst>
          </p:cNvPr>
          <p:cNvCxnSpPr>
            <a:cxnSpLocks/>
          </p:cNvCxnSpPr>
          <p:nvPr/>
        </p:nvCxnSpPr>
        <p:spPr>
          <a:xfrm flipH="1">
            <a:off x="23622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688FB5-0CF6-9348-E4C1-B1509990CA00}"/>
              </a:ext>
            </a:extLst>
          </p:cNvPr>
          <p:cNvCxnSpPr>
            <a:cxnSpLocks/>
          </p:cNvCxnSpPr>
          <p:nvPr/>
        </p:nvCxnSpPr>
        <p:spPr>
          <a:xfrm flipH="1">
            <a:off x="25146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3BC10-5BC8-4589-A921-350501D76476}"/>
              </a:ext>
            </a:extLst>
          </p:cNvPr>
          <p:cNvCxnSpPr>
            <a:cxnSpLocks/>
          </p:cNvCxnSpPr>
          <p:nvPr/>
        </p:nvCxnSpPr>
        <p:spPr>
          <a:xfrm flipH="1">
            <a:off x="26670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EE741D-B17D-232C-3D4D-C3CDF54A62D9}"/>
              </a:ext>
            </a:extLst>
          </p:cNvPr>
          <p:cNvCxnSpPr>
            <a:cxnSpLocks/>
          </p:cNvCxnSpPr>
          <p:nvPr/>
        </p:nvCxnSpPr>
        <p:spPr>
          <a:xfrm flipH="1">
            <a:off x="8382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7580F6-A96D-D003-724C-332683C19AE7}"/>
              </a:ext>
            </a:extLst>
          </p:cNvPr>
          <p:cNvCxnSpPr>
            <a:cxnSpLocks/>
          </p:cNvCxnSpPr>
          <p:nvPr/>
        </p:nvCxnSpPr>
        <p:spPr>
          <a:xfrm flipH="1">
            <a:off x="9906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BA1A2F-72FD-2EDD-4A30-7048058DDC62}"/>
              </a:ext>
            </a:extLst>
          </p:cNvPr>
          <p:cNvCxnSpPr>
            <a:cxnSpLocks/>
          </p:cNvCxnSpPr>
          <p:nvPr/>
        </p:nvCxnSpPr>
        <p:spPr>
          <a:xfrm flipH="1">
            <a:off x="1143000" y="6087025"/>
            <a:ext cx="76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3A9A0C4-2808-7807-C8B3-7B62F22299B9}"/>
              </a:ext>
            </a:extLst>
          </p:cNvPr>
          <p:cNvCxnSpPr>
            <a:cxnSpLocks/>
          </p:cNvCxnSpPr>
          <p:nvPr/>
        </p:nvCxnSpPr>
        <p:spPr>
          <a:xfrm flipH="1">
            <a:off x="228600" y="6087025"/>
            <a:ext cx="5334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CA9DE4B-7DAC-8CDE-0C02-DA604A9A1C20}"/>
              </a:ext>
            </a:extLst>
          </p:cNvPr>
          <p:cNvCxnSpPr>
            <a:cxnSpLocks/>
          </p:cNvCxnSpPr>
          <p:nvPr/>
        </p:nvCxnSpPr>
        <p:spPr>
          <a:xfrm flipH="1">
            <a:off x="1292995" y="6087025"/>
            <a:ext cx="457200" cy="0"/>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D351F2-DFF0-E0DA-A457-B1B6E8386C59}"/>
              </a:ext>
            </a:extLst>
          </p:cNvPr>
          <p:cNvCxnSpPr/>
          <p:nvPr/>
        </p:nvCxnSpPr>
        <p:spPr>
          <a:xfrm>
            <a:off x="4343400" y="5641733"/>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A6D13F1-5E83-A555-8255-48305C781CF2}"/>
              </a:ext>
            </a:extLst>
          </p:cNvPr>
          <p:cNvCxnSpPr/>
          <p:nvPr/>
        </p:nvCxnSpPr>
        <p:spPr>
          <a:xfrm>
            <a:off x="4724400" y="5638800"/>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DA5954-56FD-A26E-1AE3-3411E3B36945}"/>
              </a:ext>
            </a:extLst>
          </p:cNvPr>
          <p:cNvCxnSpPr/>
          <p:nvPr/>
        </p:nvCxnSpPr>
        <p:spPr>
          <a:xfrm>
            <a:off x="7543800" y="5641732"/>
            <a:ext cx="0" cy="576257"/>
          </a:xfrm>
          <a:prstGeom prst="line">
            <a:avLst/>
          </a:prstGeom>
          <a:ln w="101600">
            <a:solidFill>
              <a:srgbClr val="FFFF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FA084A6-3860-FD6C-DB86-FFE641328C44}"/>
              </a:ext>
            </a:extLst>
          </p:cNvPr>
          <p:cNvSpPr txBox="1"/>
          <p:nvPr/>
        </p:nvSpPr>
        <p:spPr>
          <a:xfrm>
            <a:off x="-5826" y="6223419"/>
            <a:ext cx="783468"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600">
                <a:solidFill>
                  <a:srgbClr val="FFFF00"/>
                </a:solidFill>
                <a:effectLst>
                  <a:glow rad="139700">
                    <a:schemeClr val="tx1"/>
                  </a:glow>
                </a:effectLst>
              </a:rPr>
              <a:t>30</a:t>
            </a:r>
          </a:p>
        </p:txBody>
      </p:sp>
      <p:sp>
        <p:nvSpPr>
          <p:cNvPr id="46" name="TextBox 45">
            <a:extLst>
              <a:ext uri="{FF2B5EF4-FFF2-40B4-BE49-F238E27FC236}">
                <a16:creationId xmlns:a16="http://schemas.microsoft.com/office/drawing/2014/main" id="{70499843-0B5D-6AB0-7BB3-60733BBE92F6}"/>
              </a:ext>
            </a:extLst>
          </p:cNvPr>
          <p:cNvSpPr txBox="1"/>
          <p:nvPr/>
        </p:nvSpPr>
        <p:spPr>
          <a:xfrm>
            <a:off x="1426333" y="6223419"/>
            <a:ext cx="783468"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600">
                <a:solidFill>
                  <a:srgbClr val="FFFF00"/>
                </a:solidFill>
                <a:effectLst>
                  <a:glow rad="139700">
                    <a:schemeClr val="tx1"/>
                  </a:glow>
                </a:effectLst>
              </a:rPr>
              <a:t>50</a:t>
            </a:r>
          </a:p>
        </p:txBody>
      </p:sp>
      <p:sp>
        <p:nvSpPr>
          <p:cNvPr id="47" name="TextBox 46">
            <a:extLst>
              <a:ext uri="{FF2B5EF4-FFF2-40B4-BE49-F238E27FC236}">
                <a16:creationId xmlns:a16="http://schemas.microsoft.com/office/drawing/2014/main" id="{71770340-EF2F-96D7-EC8B-56CB1ACE17E4}"/>
              </a:ext>
            </a:extLst>
          </p:cNvPr>
          <p:cNvSpPr txBox="1"/>
          <p:nvPr/>
        </p:nvSpPr>
        <p:spPr>
          <a:xfrm>
            <a:off x="4191000" y="6184256"/>
            <a:ext cx="783468"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600">
                <a:solidFill>
                  <a:srgbClr val="FFFF00"/>
                </a:solidFill>
                <a:effectLst>
                  <a:glow rad="139700">
                    <a:schemeClr val="tx1"/>
                  </a:glow>
                </a:effectLst>
              </a:rPr>
              <a:t>57</a:t>
            </a:r>
          </a:p>
        </p:txBody>
      </p:sp>
      <p:sp>
        <p:nvSpPr>
          <p:cNvPr id="48" name="TextBox 47">
            <a:extLst>
              <a:ext uri="{FF2B5EF4-FFF2-40B4-BE49-F238E27FC236}">
                <a16:creationId xmlns:a16="http://schemas.microsoft.com/office/drawing/2014/main" id="{6CFF2B74-3A6F-13CD-4DDB-049BF060DC4A}"/>
              </a:ext>
            </a:extLst>
          </p:cNvPr>
          <p:cNvSpPr txBox="1"/>
          <p:nvPr/>
        </p:nvSpPr>
        <p:spPr>
          <a:xfrm>
            <a:off x="7217532" y="6149347"/>
            <a:ext cx="783468"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600">
                <a:solidFill>
                  <a:srgbClr val="FFFF00"/>
                </a:solidFill>
                <a:effectLst>
                  <a:glow rad="139700">
                    <a:schemeClr val="tx1"/>
                  </a:glow>
                </a:effectLst>
              </a:rPr>
              <a:t>61</a:t>
            </a:r>
          </a:p>
        </p:txBody>
      </p:sp>
      <p:sp>
        <p:nvSpPr>
          <p:cNvPr id="49" name="TextBox 48">
            <a:extLst>
              <a:ext uri="{FF2B5EF4-FFF2-40B4-BE49-F238E27FC236}">
                <a16:creationId xmlns:a16="http://schemas.microsoft.com/office/drawing/2014/main" id="{31B42E26-0CDF-832B-2D9B-2429A451ABF9}"/>
              </a:ext>
            </a:extLst>
          </p:cNvPr>
          <p:cNvSpPr txBox="1"/>
          <p:nvPr/>
        </p:nvSpPr>
        <p:spPr>
          <a:xfrm>
            <a:off x="9427332" y="6172200"/>
            <a:ext cx="783468"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3600">
                <a:solidFill>
                  <a:srgbClr val="FFFF00"/>
                </a:solidFill>
                <a:effectLst>
                  <a:glow rad="139700">
                    <a:schemeClr val="tx1"/>
                  </a:glow>
                </a:effectLst>
              </a:rPr>
              <a:t>62</a:t>
            </a:r>
          </a:p>
        </p:txBody>
      </p:sp>
      <p:sp>
        <p:nvSpPr>
          <p:cNvPr id="50" name="TextBox 49">
            <a:extLst>
              <a:ext uri="{FF2B5EF4-FFF2-40B4-BE49-F238E27FC236}">
                <a16:creationId xmlns:a16="http://schemas.microsoft.com/office/drawing/2014/main" id="{FFEF5F73-3C13-FA40-7837-3A6B7D30802A}"/>
              </a:ext>
            </a:extLst>
          </p:cNvPr>
          <p:cNvSpPr txBox="1"/>
          <p:nvPr/>
        </p:nvSpPr>
        <p:spPr>
          <a:xfrm rot="18074025">
            <a:off x="-579889" y="2769476"/>
            <a:ext cx="5772396" cy="64633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3600">
                <a:solidFill>
                  <a:schemeClr val="bg1"/>
                </a:solidFill>
                <a:effectLst>
                  <a:glow rad="139700">
                    <a:schemeClr val="tx1"/>
                  </a:glow>
                </a:effectLst>
              </a:rPr>
              <a:t>Roman Church Founded?</a:t>
            </a:r>
          </a:p>
        </p:txBody>
      </p:sp>
    </p:spTree>
    <p:custDataLst>
      <p:tags r:id="rId1"/>
    </p:custDataLst>
    <p:extLst>
      <p:ext uri="{BB962C8B-B14F-4D97-AF65-F5344CB8AC3E}">
        <p14:creationId xmlns:p14="http://schemas.microsoft.com/office/powerpoint/2010/main" val="3595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50" grpId="0"/>
    </p:bldLst>
  </p:timing>
  <p:extLst>
    <p:ext uri="{E180D4A7-C9FB-4DFB-919C-405C955672EB}">
      <p14:showEvtLst xmlns:p14="http://schemas.microsoft.com/office/powerpoint/2010/main">
        <p14:playEvt time="1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building, sky, outdoor, stone&#10;&#10;Description automatically generated">
            <a:extLst>
              <a:ext uri="{FF2B5EF4-FFF2-40B4-BE49-F238E27FC236}">
                <a16:creationId xmlns:a16="http://schemas.microsoft.com/office/drawing/2014/main" id="{3EADDFF2-A96F-85EE-86B9-738BC6F61096}"/>
              </a:ext>
            </a:extLst>
          </p:cNvPr>
          <p:cNvPicPr>
            <a:picLocks noChangeAspect="1"/>
          </p:cNvPicPr>
          <p:nvPr/>
        </p:nvPicPr>
        <p:blipFill>
          <a:blip r:embed="rId6" cstate="print">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3AA61-9B82-A6CA-012C-D0136E6A9215}"/>
              </a:ext>
            </a:extLst>
          </p:cNvPr>
          <p:cNvSpPr txBox="1"/>
          <p:nvPr/>
        </p:nvSpPr>
        <p:spPr>
          <a:xfrm>
            <a:off x="533400" y="1981200"/>
            <a:ext cx="11277600" cy="3262432"/>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Well-established by 57AD (letter to Romans)</a:t>
            </a:r>
          </a:p>
          <a:p>
            <a:pPr marL="571500" indent="-571500" algn="l">
              <a:spcAft>
                <a:spcPts val="1800"/>
              </a:spcAft>
              <a:buFont typeface="Arial" panose="020B0604020202020204" pitchFamily="34" charset="0"/>
              <a:buChar char="•"/>
            </a:pPr>
            <a:r>
              <a:rPr lang="en-US" sz="4400">
                <a:solidFill>
                  <a:schemeClr val="bg1"/>
                </a:solidFill>
                <a:effectLst>
                  <a:glow rad="139700">
                    <a:schemeClr val="tx1"/>
                  </a:glow>
                </a:effectLst>
              </a:rPr>
              <a:t>Consisted of both Jews and Gentiles</a:t>
            </a:r>
          </a:p>
          <a:p>
            <a:pPr marL="571500" indent="-571500" algn="l">
              <a:buFont typeface="Arial" panose="020B0604020202020204" pitchFamily="34" charset="0"/>
              <a:buChar char="•"/>
            </a:pPr>
            <a:r>
              <a:rPr lang="en-US" sz="4400">
                <a:solidFill>
                  <a:schemeClr val="bg1"/>
                </a:solidFill>
                <a:effectLst>
                  <a:glow rad="139700">
                    <a:schemeClr val="tx1"/>
                  </a:glow>
                </a:effectLst>
              </a:rPr>
              <a:t>Evidence of conflict between Jews &amp; Gentiles</a:t>
            </a:r>
          </a:p>
          <a:p>
            <a:pPr algn="l"/>
            <a:r>
              <a:rPr lang="en-US" sz="4400">
                <a:solidFill>
                  <a:schemeClr val="bg1"/>
                </a:solidFill>
                <a:effectLst>
                  <a:glow rad="139700">
                    <a:schemeClr val="tx1"/>
                  </a:glow>
                </a:effectLst>
              </a:rPr>
              <a:t>    (2 streams separate for many years)</a:t>
            </a:r>
          </a:p>
        </p:txBody>
      </p:sp>
      <p:sp>
        <p:nvSpPr>
          <p:cNvPr id="4" name="TextBox 3">
            <a:extLst>
              <a:ext uri="{FF2B5EF4-FFF2-40B4-BE49-F238E27FC236}">
                <a16:creationId xmlns:a16="http://schemas.microsoft.com/office/drawing/2014/main" id="{5F7777E8-274C-97FB-4F98-F6BAEF847CA4}"/>
              </a:ext>
            </a:extLst>
          </p:cNvPr>
          <p:cNvSpPr txBox="1"/>
          <p:nvPr/>
        </p:nvSpPr>
        <p:spPr>
          <a:xfrm>
            <a:off x="3962400" y="370843"/>
            <a:ext cx="513898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The Church in Rome</a:t>
            </a:r>
          </a:p>
        </p:txBody>
      </p:sp>
    </p:spTree>
    <p:custDataLst>
      <p:tags r:id="rId1"/>
    </p:custDataLst>
    <p:extLst>
      <p:ext uri="{BB962C8B-B14F-4D97-AF65-F5344CB8AC3E}">
        <p14:creationId xmlns:p14="http://schemas.microsoft.com/office/powerpoint/2010/main" val="41284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6" name="Picture 5" descr="A picture containing building, sky, outdoor, stone&#10;&#10;Description automatically generated">
            <a:extLst>
              <a:ext uri="{FF2B5EF4-FFF2-40B4-BE49-F238E27FC236}">
                <a16:creationId xmlns:a16="http://schemas.microsoft.com/office/drawing/2014/main" id="{3EADDFF2-A96F-85EE-86B9-738BC6F61096}"/>
              </a:ext>
            </a:extLst>
          </p:cNvPr>
          <p:cNvPicPr>
            <a:picLocks noChangeAspect="1"/>
          </p:cNvPicPr>
          <p:nvPr/>
        </p:nvPicPr>
        <p:blipFill>
          <a:blip r:embed="rId6" cstate="print">
            <a:alphaModFix amt="6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873AA61-9B82-A6CA-012C-D0136E6A9215}"/>
              </a:ext>
            </a:extLst>
          </p:cNvPr>
          <p:cNvSpPr txBox="1"/>
          <p:nvPr/>
        </p:nvSpPr>
        <p:spPr>
          <a:xfrm>
            <a:off x="224726" y="924783"/>
            <a:ext cx="11677972" cy="563231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spcAft>
                <a:spcPts val="1800"/>
              </a:spcAft>
            </a:pPr>
            <a:r>
              <a:rPr lang="en-US" sz="4000" baseline="30000" dirty="0">
                <a:solidFill>
                  <a:schemeClr val="bg1"/>
                </a:solidFill>
                <a:effectLst>
                  <a:glow rad="139700">
                    <a:schemeClr val="tx1"/>
                  </a:glow>
                </a:effectLst>
              </a:rPr>
              <a:t>20</a:t>
            </a:r>
            <a:r>
              <a:rPr lang="en-US" sz="4000" dirty="0">
                <a:solidFill>
                  <a:schemeClr val="bg1"/>
                </a:solidFill>
                <a:effectLst>
                  <a:glow rad="139700">
                    <a:schemeClr val="tx1"/>
                  </a:glow>
                </a:effectLst>
              </a:rPr>
              <a:t> … and [James and the elders] said to him, “You see, brother, how </a:t>
            </a:r>
            <a:r>
              <a:rPr lang="en-US" sz="4000" dirty="0">
                <a:solidFill>
                  <a:srgbClr val="FFFF00"/>
                </a:solidFill>
                <a:effectLst>
                  <a:glow rad="139700">
                    <a:schemeClr val="tx1"/>
                  </a:glow>
                </a:effectLst>
              </a:rPr>
              <a:t>many thousands there are among the Jews of those who have believed, and they are all zealous for the Law</a:t>
            </a:r>
            <a:r>
              <a:rPr lang="en-US" sz="4000" dirty="0">
                <a:solidFill>
                  <a:schemeClr val="bg1"/>
                </a:solidFill>
                <a:effectLst>
                  <a:glow rad="139700">
                    <a:schemeClr val="tx1"/>
                  </a:glow>
                </a:effectLst>
              </a:rPr>
              <a:t>; </a:t>
            </a:r>
            <a:r>
              <a:rPr lang="en-US" sz="4000" baseline="30000" dirty="0">
                <a:solidFill>
                  <a:schemeClr val="bg1"/>
                </a:solidFill>
                <a:effectLst>
                  <a:glow rad="139700">
                    <a:schemeClr val="tx1"/>
                  </a:glow>
                </a:effectLst>
              </a:rPr>
              <a:t>21</a:t>
            </a:r>
            <a:r>
              <a:rPr lang="en-US" sz="4000" dirty="0">
                <a:solidFill>
                  <a:schemeClr val="bg1"/>
                </a:solidFill>
                <a:effectLst>
                  <a:glow rad="139700">
                    <a:schemeClr val="tx1"/>
                  </a:glow>
                </a:effectLst>
              </a:rPr>
              <a:t> and they have been told about you, that you are teaching all the Jews who are among the Gentiles to abandon Moses, telling them not to circumcise their children nor to walk according to the customs. </a:t>
            </a:r>
            <a:r>
              <a:rPr lang="en-US" sz="4000" baseline="30000" dirty="0">
                <a:solidFill>
                  <a:schemeClr val="bg1"/>
                </a:solidFill>
                <a:effectLst>
                  <a:glow rad="139700">
                    <a:schemeClr val="tx1"/>
                  </a:glow>
                </a:effectLst>
              </a:rPr>
              <a:t>22</a:t>
            </a:r>
            <a:r>
              <a:rPr lang="en-US" sz="4000" dirty="0">
                <a:solidFill>
                  <a:schemeClr val="bg1"/>
                </a:solidFill>
                <a:effectLst>
                  <a:glow rad="139700">
                    <a:schemeClr val="tx1"/>
                  </a:glow>
                </a:effectLst>
              </a:rPr>
              <a:t> So what is to be done? They will certainly hear that you have come.                  Acts 21:20-22</a:t>
            </a:r>
          </a:p>
        </p:txBody>
      </p:sp>
      <p:sp>
        <p:nvSpPr>
          <p:cNvPr id="4" name="TextBox 3">
            <a:extLst>
              <a:ext uri="{FF2B5EF4-FFF2-40B4-BE49-F238E27FC236}">
                <a16:creationId xmlns:a16="http://schemas.microsoft.com/office/drawing/2014/main" id="{5F7777E8-274C-97FB-4F98-F6BAEF847CA4}"/>
              </a:ext>
            </a:extLst>
          </p:cNvPr>
          <p:cNvSpPr txBox="1"/>
          <p:nvPr/>
        </p:nvSpPr>
        <p:spPr>
          <a:xfrm>
            <a:off x="1905000" y="155342"/>
            <a:ext cx="9144000" cy="769441"/>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pPr algn="l"/>
            <a:r>
              <a:rPr lang="en-US" sz="4400">
                <a:solidFill>
                  <a:schemeClr val="bg1"/>
                </a:solidFill>
                <a:effectLst>
                  <a:glow rad="139700">
                    <a:schemeClr val="tx1"/>
                  </a:glow>
                </a:effectLst>
              </a:rPr>
              <a:t>Jewish Believers in the Early Church</a:t>
            </a:r>
          </a:p>
        </p:txBody>
      </p:sp>
    </p:spTree>
    <p:custDataLst>
      <p:tags r:id="rId1"/>
    </p:custDataLst>
    <p:extLst>
      <p:ext uri="{BB962C8B-B14F-4D97-AF65-F5344CB8AC3E}">
        <p14:creationId xmlns:p14="http://schemas.microsoft.com/office/powerpoint/2010/main" val="3479955113"/>
      </p:ext>
    </p:extLst>
  </p:cSld>
  <p:clrMapOvr>
    <a:masterClrMapping/>
  </p:clrMapOvr>
  <p:extLst>
    <p:ext uri="{E180D4A7-C9FB-4DFB-919C-405C955672EB}">
      <p14:showEvtLst xmlns:p14="http://schemas.microsoft.com/office/powerpoint/2010/main">
        <p14:playEvt time="19"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2&quot;&gt;&lt;property id=&quot;20148&quot; value=&quot;5&quot;/&gt;&lt;property id=&quot;20300&quot; value=&quot;Slide 2&quot;/&gt;&lt;property id=&quot;20307&quot; value=&quot;257&quot;/&gt;&lt;/object&gt;&lt;object type=&quot;3&quot; unique_id=&quot;10112&quot;&gt;&lt;property id=&quot;20148&quot; value=&quot;5&quot;/&gt;&lt;property id=&quot;20300&quot; value=&quot;Slide 3&quot;/&gt;&lt;property id=&quot;20307&quot; value=&quot;259&quot;/&gt;&lt;/object&gt;&lt;object type=&quot;3&quot; unique_id=&quot;10164&quot;&gt;&lt;property id=&quot;20148&quot; value=&quot;5&quot;/&gt;&lt;property id=&quot;20300&quot; value=&quot;Slide 4&quot;/&gt;&lt;property id=&quot;20307&quot; value=&quot;260&quot;/&gt;&lt;/object&gt;&lt;object type=&quot;3&quot; unique_id=&quot;10195&quot;&gt;&lt;property id=&quot;20148&quot; value=&quot;5&quot;/&gt;&lt;property id=&quot;20300&quot; value=&quot;Slide 5&quot;/&gt;&lt;property id=&quot;20307&quot; value=&quot;261&quot;/&gt;&lt;/object&gt;&lt;object type=&quot;3&quot; unique_id=&quot;18570&quot;&gt;&lt;property id=&quot;20148&quot; value=&quot;5&quot;/&gt;&lt;property id=&quot;20300&quot; value=&quot;Slide 6&quot;/&gt;&lt;property id=&quot;20307&quot; value=&quot;262&quot;/&gt;&lt;/object&gt;&lt;object type=&quot;3&quot; unique_id=&quot;18611&quot;&gt;&lt;property id=&quot;20148&quot; value=&quot;5&quot;/&gt;&lt;property id=&quot;20300&quot; value=&quot;Slide 7&quot;/&gt;&lt;property id=&quot;20307&quot; value=&quot;263&quot;/&gt;&lt;/object&gt;&lt;object type=&quot;3&quot; unique_id=&quot;19112&quot;&gt;&lt;property id=&quot;20148&quot; value=&quot;5&quot;/&gt;&lt;property id=&quot;20300&quot; value=&quot;Slide 16&quot;/&gt;&lt;property id=&quot;20307&quot; value=&quot;270&quot;/&gt;&lt;/object&gt;&lt;object type=&quot;3&quot; unique_id=&quot;19281&quot;&gt;&lt;property id=&quot;20148&quot; value=&quot;5&quot;/&gt;&lt;property id=&quot;20300&quot; value=&quot;Slide 1&quot;/&gt;&lt;property id=&quot;20307&quot; value=&quot;272&quot;/&gt;&lt;/object&gt;&lt;object type=&quot;3&quot; unique_id=&quot;19534&quot;&gt;&lt;property id=&quot;20148&quot; value=&quot;5&quot;/&gt;&lt;property id=&quot;20300&quot; value=&quot;Slide 9&quot;/&gt;&lt;property id=&quot;20307&quot; value=&quot;273&quot;/&gt;&lt;/object&gt;&lt;object type=&quot;3&quot; unique_id=&quot;19535&quot;&gt;&lt;property id=&quot;20148&quot; value=&quot;5&quot;/&gt;&lt;property id=&quot;20300&quot; value=&quot;Slide 10&quot;/&gt;&lt;property id=&quot;20307&quot; value=&quot;274&quot;/&gt;&lt;/object&gt;&lt;object type=&quot;3&quot; unique_id=&quot;19784&quot;&gt;&lt;property id=&quot;20148&quot; value=&quot;5&quot;/&gt;&lt;property id=&quot;20300&quot; value=&quot;Slide 11&quot;/&gt;&lt;property id=&quot;20307&quot; value=&quot;275&quot;/&gt;&lt;/object&gt;&lt;object type=&quot;3&quot; unique_id=&quot;19842&quot;&gt;&lt;property id=&quot;20148&quot; value=&quot;5&quot;/&gt;&lt;property id=&quot;20300&quot; value=&quot;Slide 12&quot;/&gt;&lt;property id=&quot;20307&quot; value=&quot;276&quot;/&gt;&lt;/object&gt;&lt;object type=&quot;3&quot; unique_id=&quot;19903&quot;&gt;&lt;property id=&quot;20148&quot; value=&quot;5&quot;/&gt;&lt;property id=&quot;20300&quot; value=&quot;Slide 13&quot;/&gt;&lt;property id=&quot;20307&quot; value=&quot;277&quot;/&gt;&lt;/object&gt;&lt;object type=&quot;3&quot; unique_id=&quot;19963&quot;&gt;&lt;property id=&quot;20148&quot; value=&quot;5&quot;/&gt;&lt;property id=&quot;20300&quot; value=&quot;Slide 15&quot;/&gt;&lt;property id=&quot;20307&quot; value=&quot;278&quot;/&gt;&lt;/object&gt;&lt;object type=&quot;3&quot; unique_id=&quot;20308&quot;&gt;&lt;property id=&quot;20148&quot; value=&quot;5&quot;/&gt;&lt;property id=&quot;20300&quot; value=&quot;Slide 14&quot;/&gt;&lt;property id=&quot;20307&quot; value=&quot;279&quot;/&gt;&lt;/object&gt;&lt;object type=&quot;3&quot; unique_id=&quot;22002&quot;&gt;&lt;property id=&quot;20148&quot; value=&quot;5&quot;/&gt;&lt;property id=&quot;20300&quot; value=&quot;Slide 8&quot;/&gt;&lt;property id=&quot;20307&quot; value=&quot;299&quot;/&gt;&lt;/object&gt;&lt;/object&gt;&lt;/object&gt;&lt;/database&gt;"/>
  <p:tag name="SECTOMILLISECCONVERTED" val="1"/>
  <p:tag name="ISPRING_PROJECT_VERSION" val="9.3"/>
  <p:tag name="ISPRING_PROJECT_FOLDER_UPDATED" val="1"/>
  <p:tag name="ISPRING_FIRST_PUBLISH" val="1"/>
  <p:tag name="ISPRING_LMS_API_VERSION" val="SCORM 2004 (4th edition)"/>
  <p:tag name="ISPRING_ULTRA_SCORM_COURSE_ID" val="D6EC45B8-1E44-46E1-9754-98E648B6D3F3"/>
  <p:tag name="ISPRING_CMI5_LAUNCH_METHOD" val="any window"/>
  <p:tag name="ISPRINGCLOUDFOLDERID" val="1"/>
  <p:tag name="ISPRINGONLINEFOLDERID" val="1"/>
  <p:tag name="ISPRING_SCORM_RATE_SLIDES" val="0"/>
  <p:tag name="ISPRING_SCORM_PASSING_SCORE" val="0.000000"/>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UID" val="{3DF0B31B-4FE5-4840-9F54-9662CD816234}"/>
  <p:tag name="ISPRING_OUTPUT_FOLDER" val="[[&quot;\uFFFD\/\bP{52F60523-431F-4090-BD6D-7A152C603D33}&quot;,&quot;C:\\Users\\dlbri\\OneDrive\\Documents\\DanHome\\AIC Pastoring\\Messages\\Philippians\\Chapter 1\\AV&quot;]]"/>
  <p:tag name="ISPRING_SCREEN_RECS_UPDATED" val="C:\Users\dlbri\OneDrive\Documents\DanHome\AIC Pastoring\Messages\Philippians\Chapter 1\Philippians 1_12-18 Transformed by the Gospel\"/>
  <p:tag name="ISPRING_RESOURCE_FOLDER" val="C:\Users\dlbri\OneDrive\Documents\DanHome\AIC Pastoring\Messages\Philippians\Chapter 1\Philippians 1_12-18 Transformed by the Gospel\"/>
  <p:tag name="ISPRING_PRESENTATION_PATH" val="C:\Users\dlbri\OneDrive\Documents\DanHome\AIC Pastoring\Messages\Philippians\Chapter 1\Philippians 1_12-18 Transformed by the Gospel.pptx"/>
  <p:tag name="FLASHSPRING_ZOOM_TAG" val="72"/>
  <p:tag name="ISPRING_PRESENTATION_INFO_2" val="&lt;?xml version=&quot;1.0&quot; encoding=&quot;UTF-8&quot; standalone=&quot;no&quot; ?&gt;&#10;&lt;presentation2&gt;&#10;&#10;  &lt;slides&gt;&#10;    &lt;slide id=&quot;{E84FFEC9-C1F1-4FCA-B88A-D9D046D52A82}&quot; pptId=&quot;644&quot;/&gt;&#10;    &lt;slide id=&quot;{1D92C76C-4414-4033-8458-CC0CB52335E6}&quot; pptId=&quot;746&quot;/&gt;&#10;    &lt;slide id=&quot;{53FA7A59-AD9A-4BF2-81D7-096309239E25}&quot; pptId=&quot;745&quot;/&gt;&#10;    &lt;slide id=&quot;{AD642C23-9B1B-423C-9166-50CC3D179A01}&quot; pptId=&quot;728&quot;/&gt;&#10;    &lt;slide id=&quot;{9A7337E5-71FE-4AF8-B2BB-C3F2CFD131CE}&quot; pptId=&quot;653&quot;/&gt;&#10;    &lt;slide id=&quot;{BB14A4DD-6253-4E22-87A6-65CCB3FB6528}&quot; pptId=&quot;689&quot;/&gt;&#10;    &lt;slide id=&quot;{21C8C394-8A22-4207-A367-BF2CC25CA59B}&quot; pptId=&quot;710&quot;/&gt;&#10;    &lt;slide id=&quot;{460D7AF9-999C-4113-A2BF-149342F661EB}&quot; pptId=&quot;711&quot;/&gt;&#10;    &lt;slide id=&quot;{5439698B-36DD-423A-A594-61BB7AB41C6F}&quot; pptId=&quot;712&quot;/&gt;&#10;    &lt;slide id=&quot;{CF80A1EE-3C2C-4530-A30E-0D5A9D32F3B0}&quot; pptId=&quot;713&quot;/&gt;&#10;    &lt;slide id=&quot;{67E91376-9FB0-4604-A19C-EA36B39F921F}&quot; pptId=&quot;714&quot;/&gt;&#10;    &lt;slide id=&quot;{D3366072-E16A-49A1-A087-7A9A0A2078DB}&quot; pptId=&quot;688&quot;/&gt;&#10;    &lt;slide id=&quot;{3738C419-02F7-4DD5-BEA8-75B71E04EEE9}&quot; pptId=&quot;665&quot;/&gt;&#10;    &lt;slide id=&quot;{E6DBBB54-AE30-4BFF-B34E-02FA133C922D}&quot; pptId=&quot;719&quot;/&gt;&#10;    &lt;slide id=&quot;{D62BFA52-961E-46C1-AC41-4BCF290C2ACC}&quot; pptId=&quot;720&quot;/&gt;&#10;    &lt;slide id=&quot;{A3586CB7-93C5-4F9D-83E4-281EF68C77C8}&quot; pptId=&quot;721&quot;/&gt;&#10;    &lt;slide id=&quot;{0DD1CFEF-7695-4B11-8FFB-DD2306B190EC}&quot; pptId=&quot;715&quot;/&gt;&#10;    &lt;slide id=&quot;{A9281911-61D6-4306-B112-EA21E09D632A}&quot; pptId=&quot;729&quot;/&gt;&#10;    &lt;slide id=&quot;{B5AF1A24-916F-4F48-9B9A-FA8A9DB22791}&quot; pptId=&quot;730&quot;/&gt;&#10;    &lt;slide id=&quot;{7586E210-6B4B-4998-AED3-3876B8F5338E}&quot; pptId=&quot;731&quot;/&gt;&#10;    &lt;slide id=&quot;{D4E9E28A-5EFC-4B7C-B153-45F89122971A}&quot; pptId=&quot;722&quot;/&gt;&#10;    &lt;slide id=&quot;{5BF9B51B-7D93-4F88-AC7B-74589A6AD02E}&quot; pptId=&quot;723&quot;/&gt;&#10;    &lt;slide id=&quot;{FDDA84A9-C512-475E-9CCB-97A27A11C432}&quot; pptId=&quot;725&quot;/&gt;&#10;    &lt;slide id=&quot;{1B93BF79-3448-433A-B08F-493A195DD3F9}&quot; pptId=&quot;724&quot;/&gt;&#10;    &lt;slide id=&quot;{1F4595A2-ACC6-4124-91FE-6AF2E62571DA}&quot; pptId=&quot;735&quot;/&gt;&#10;    &lt;slide id=&quot;{224D0156-A88E-4411-8367-254882044B4E}&quot; pptId=&quot;726&quot;/&gt;&#10;    &lt;slide id=&quot;{8D3C778B-3196-484E-9556-57C2DEF4F3DE}&quot; pptId=&quot;736&quot;/&gt;&#10;    &lt;slide id=&quot;{63801422-4211-4182-9680-FD79213393A6}&quot; pptId=&quot;738&quot;/&gt;&#10;    &lt;slide id=&quot;{920E3407-5123-4E3D-8145-975AA9E6FB46}&quot; pptId=&quot;739&quot;/&gt;&#10;    &lt;slide id=&quot;{6A2F64D3-385A-4444-8B8E-7DF490F7FF85}&quot; pptId=&quot;734&quot;/&gt;&#10;    &lt;slide id=&quot;{56920087-E812-41C5-BE11-EEFD85F020B1}&quot; pptId=&quot;737&quot;/&gt;&#10;    &lt;slide id=&quot;{CBAF1C6F-294F-466C-B2F3-2C1794E8C2AA}&quot; pptId=&quot;741&quot;/&gt;&#10;    &lt;slide id=&quot;{629E26AC-AD26-4A67-BB75-E8783D3AC551}&quot; pptId=&quot;740&quot;/&gt;&#10;    &lt;slide id=&quot;{9B50F7C9-08C8-4859-AB68-C9DF00C27321}&quot; pptId=&quot;742&quot;/&gt;&#10;    &lt;slide id=&quot;{6219BAC0-E1F1-4144-AC2B-499DB68F9481}&quot; pptId=&quot;748&quot;/&gt;&#10;    &lt;slide id=&quot;{7FC3E677-7CA2-46A5-B8FB-11EA8E0AD323}&quot; pptId=&quot;743&quot;/&gt;&#10;    &lt;slide id=&quot;{72133476-067B-4EDB-86A2-1913678D9261}&quot; pptId=&quot;747&quot;/&gt;&#10;    &lt;slide id=&quot;{BD4D3C13-BBAE-48C2-A985-D86FA8255A54}&quot; pptId=&quot;744&quot;/&gt;&#10;    &lt;slide id=&quot;{278C377D-6138-4932-8766-744A9BB47D7C}&quot; pptId=&quot;300&quot;/&gt;&#10;  &lt;/slides&gt;&#10;&#10;  &lt;narration&gt;&#10;    &lt;audioTracks&gt;&#10;      &lt;audioTrack muted=&quot;false&quot; name=&quot;Philippians 1_12-18 Edited Sony Recording&quot; resource=&quot;05c8daae&quot; slideId=&quot;{E84FFEC9-C1F1-4FCA-B88A-D9D046D52A82}&quot; startTime=&quot;0&quot; stepIndex=&quot;0&quot; volume=&quot;1&quot;&gt;&#10;        &lt;audio channels=&quot;2&quot; format=&quot;fltp&quot; sampleRate=&quot;44100&quot;/&gt;&#10;      &lt;/audioTrack&gt;&#10;    &lt;/audioTracks&gt;&#10;    &lt;videoTracks/&gt;&#10;  &lt;/narration&gt;&#10;&#10;&lt;/presentation2&gt;&#10;"/>
  <p:tag name="ISPRING_ULTRA_SCORM_COURCE_TITLE" val="Philippians 1_12-18 Transformed by the Gospel"/>
  <p:tag name="ISPRING_SCORM_ENDPOINT" val="&lt;endpoint&gt;&lt;enable&gt;0&lt;/enable&gt;&lt;lrs&gt;https://&lt;/lrs&gt;&lt;auth&gt;0&lt;/auth&gt;&lt;login&gt;&lt;/login&gt;&lt;password&gt;&lt;/password&gt;&lt;key&gt;&lt;/key&gt;&lt;name&gt;&lt;/name&gt;&lt;email&gt;&lt;/email&gt;&lt;/endpoint&gt;&#10;"/>
  <p:tag name="ISPRING_SCORM_RATE_QUIZZES" val="0"/>
  <p:tag name="ISPRING_PRESENTATION_TITLE" val="Philippians 1_12-18 Transformed by the Gospel"/>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5.333"/>
  <p:tag name="ISPRING_SLIDE_ID_2" val="{5439698B-36DD-423A-A594-61BB7AB41C6F}"/>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9.858"/>
  <p:tag name="TIMING" val="|1.314|2.946|31.518|5.076"/>
  <p:tag name="ISPRING_SLIDE_ID_2" val="{CF80A1EE-3C2C-4530-A30E-0D5A9D32F3B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6.659"/>
  <p:tag name="TIMING" val="|1.622|7.308|29.324"/>
  <p:tag name="ISPRING_SLIDE_ID_2" val="{67E91376-9FB0-4604-A19C-EA36B39F921F}"/>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8.431"/>
  <p:tag name="ISPRING_SLIDE_ID_2" val="{D3366072-E16A-49A1-A087-7A9A0A2078DB}"/>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7.814"/>
  <p:tag name="ISPRING_SLIDE_ID_2" val="{3738C419-02F7-4DD5-BEA8-75B71E04EEE9}"/>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94.344"/>
  <p:tag name="TIMING" val="|79.239"/>
  <p:tag name="ISPRING_SLIDE_ID_2" val="{E6DBBB54-AE30-4BFF-B34E-02FA133C922D}"/>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0.998"/>
  <p:tag name="TIMING" val="|30.639"/>
  <p:tag name="ISPRING_SLIDE_ID_2" val="{D62BFA52-961E-46C1-AC41-4BCF290C2ACC}"/>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5.851"/>
  <p:tag name="TIMING" val="|74.03"/>
  <p:tag name="ISPRING_SLIDE_ID_2" val="{A3586CB7-93C5-4F9D-83E4-281EF68C77C8}"/>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6.042"/>
  <p:tag name="TIMING" val="|8.506|24.314"/>
  <p:tag name="ISPRING_SLIDE_ID_2" val="{0DD1CFEF-7695-4B11-8FFB-DD2306B190EC}"/>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6.901"/>
  <p:tag name="TIMING" val="|9.439"/>
  <p:tag name="ISPRING_SLIDE_ID_2" val="{A9281911-61D6-4306-B112-EA21E09D632A}"/>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974"/>
  <p:tag name="ISPRING_SLIDE_ID_2" val="{E84FFEC9-C1F1-4FCA-B88A-D9D046D52A8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8.036"/>
  <p:tag name="TIMING" val="|0.678|33.007|18.218"/>
  <p:tag name="ISPRING_SLIDE_ID_2" val="{B5AF1A24-916F-4F48-9B9A-FA8A9DB22791}"/>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8.867"/>
  <p:tag name="ISPRING_SLIDE_ID_2" val="{7586E210-6B4B-4998-AED3-3876B8F5338E}"/>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7.943"/>
  <p:tag name="TIMING" val="|8.507|17.826|11.278|10.377"/>
  <p:tag name="ISPRING_SLIDE_ID_2" val="{D4E9E28A-5EFC-4B7C-B153-45F89122971A}"/>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0.942"/>
  <p:tag name="TIMING" val="|6.537|18.778|20.935"/>
  <p:tag name="ISPRING_SLIDE_ID_2" val="{5BF9B51B-7D93-4F88-AC7B-74589A6AD02E}"/>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74.384"/>
  <p:tag name="TIMING" val="|7.136|12.216|23.625|18.777"/>
  <p:tag name="ISPRING_SLIDE_ID_2" val="{FDDA84A9-C512-475E-9CCB-97A27A11C432}"/>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9.220"/>
  <p:tag name="TIMING" val="|4.969|29.704|22.958"/>
  <p:tag name="ISPRING_SLIDE_ID_2" val="{1B93BF79-3448-433A-B08F-493A195DD3F9}"/>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3.013"/>
  <p:tag name="TIMING" val="|23.363"/>
  <p:tag name="ISPRING_SLIDE_ID_2" val="{1F4595A2-ACC6-4124-91FE-6AF2E62571DA}"/>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7.753"/>
  <p:tag name="TIMING" val="|0.719|17.931"/>
  <p:tag name="ISPRING_SLIDE_ID_2" val="{224D0156-A88E-4411-8367-254882044B4E}"/>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7.763"/>
  <p:tag name="ISPRING_SLIDE_ID_2" val="{8D3C778B-3196-484E-9556-57C2DEF4F3DE}"/>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3.401"/>
  <p:tag name="TIMING" val="|5.607|32.012|13.075"/>
  <p:tag name="ISPRING_SLIDE_ID_2" val="{63801422-4211-4182-9680-FD79213393A6}"/>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80.406"/>
  <p:tag name="TIMING" val="|52.062"/>
  <p:tag name="ISPRING_SLIDE_ID_2" val="{1D92C76C-4414-4033-8458-CC0CB52335E6}"/>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996"/>
  <p:tag name="ISPRING_SLIDE_ID_2" val="{920E3407-5123-4E3D-8145-975AA9E6FB46}"/>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359"/>
  <p:tag name="ISPRING_SLIDE_ID_2" val="{6A2F64D3-385A-4444-8B8E-7DF490F7FF85}"/>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501"/>
  <p:tag name="ISPRING_SLIDE_ID_2" val="{56920087-E812-41C5-BE11-EEFD85F020B1}"/>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6.246"/>
  <p:tag name="TIMING" val="|29.734"/>
  <p:tag name="ISPRING_SLIDE_ID_2" val="{CBAF1C6F-294F-466C-B2F3-2C1794E8C2AA}"/>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498"/>
  <p:tag name="ISPRING_SLIDE_ID_2" val="{629E26AC-AD26-4A67-BB75-E8783D3AC551}"/>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8.555"/>
  <p:tag name="ISPRING_SLIDE_ID_2" val="{9B50F7C9-08C8-4859-AB68-C9DF00C27321}"/>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46.483"/>
  <p:tag name="TIMING" val="|13.722"/>
  <p:tag name="ISPRING_SLIDE_ID_2" val="{6219BAC0-E1F1-4144-AC2B-499DB68F9481}"/>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6.972"/>
  <p:tag name="ISPRING_SLIDE_ID_2" val="{7FC3E677-7CA2-46A5-B8FB-11EA8E0AD323}"/>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29.369"/>
  <p:tag name="ISPRING_SLIDE_ID_2" val="{72133476-067B-4EDB-86A2-1913678D9261}"/>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08.034"/>
  <p:tag name="ISPRING_SLIDE_ID_2" val="{BD4D3C13-BBAE-48C2-A985-D86FA8255A5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8.360"/>
  <p:tag name="TIMING" val="|18.75"/>
  <p:tag name="ISPRING_SLIDE_ID_2" val="{53FA7A59-AD9A-4BF2-81D7-096309239E25}"/>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255A92B-083D-4A10-B53E-BAEA6FF4426A}:300"/>
  <p:tag name="GENSWF_ADVANCE_TIME" val="50.005"/>
  <p:tag name="ISPRING_SLIDE_ID_2" val="{278C377D-6138-4932-8766-744A9BB47D7C}"/>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111.280"/>
  <p:tag name="TIMING" val="|15.506|14.735|25.29|28.545|9.352"/>
  <p:tag name="ISPRING_SLIDE_ID_2" val="{AD642C23-9B1B-423C-9166-50CC3D179A0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61.306"/>
  <p:tag name="TIMING" val="|20.441|17.405"/>
  <p:tag name="ISPRING_SLIDE_ID_2" val="{9A7337E5-71FE-4AF8-B2BB-C3F2CFD131CE}"/>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31.954"/>
  <p:tag name="TIMING" val="|15.908|8.074"/>
  <p:tag name="ISPRING_SLIDE_ID_2" val="{BB14A4DD-6253-4E22-87A6-65CCB3FB652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98.494"/>
  <p:tag name="TIMING" val="|36.694|15.481|17.619|12.999"/>
  <p:tag name="ISPRING_SLIDE_ID_2" val="{21C8C394-8A22-4207-A367-BF2CC25CA59B}"/>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0862834-3B71-434E-A081-BE5D36B643B7}:644"/>
  <p:tag name="GENSWF_ADVANCE_TIME" val="50.133"/>
  <p:tag name="TIMING" val="|1.923|5.572|12.934"/>
  <p:tag name="ISPRING_SLIDE_ID_2" val="{460D7AF9-999C-4113-A2BF-149342F6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2355</Words>
  <Application>Microsoft Macintosh PowerPoint</Application>
  <PresentationFormat>Widescreen</PresentationFormat>
  <Paragraphs>205</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1_12-18 Transformed by the Gospel</dc:title>
  <dc:creator>David Martin</dc:creator>
  <cp:lastModifiedBy>Rick Griffith</cp:lastModifiedBy>
  <cp:revision>3</cp:revision>
  <cp:lastPrinted>2016-09-27T19:32:35Z</cp:lastPrinted>
  <dcterms:created xsi:type="dcterms:W3CDTF">2011-09-26T16:22:56Z</dcterms:created>
  <dcterms:modified xsi:type="dcterms:W3CDTF">2023-02-20T09:58:29Z</dcterms:modified>
</cp:coreProperties>
</file>